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57" r:id="rId4"/>
    <p:sldId id="260" r:id="rId5"/>
    <p:sldId id="277" r:id="rId6"/>
    <p:sldId id="278" r:id="rId7"/>
    <p:sldId id="279" r:id="rId8"/>
    <p:sldId id="280" r:id="rId9"/>
    <p:sldId id="262" r:id="rId10"/>
    <p:sldId id="263" r:id="rId11"/>
    <p:sldId id="264" r:id="rId12"/>
    <p:sldId id="265" r:id="rId13"/>
    <p:sldId id="266" r:id="rId14"/>
    <p:sldId id="268" r:id="rId15"/>
    <p:sldId id="281" r:id="rId16"/>
    <p:sldId id="267" r:id="rId17"/>
    <p:sldId id="269" r:id="rId18"/>
    <p:sldId id="272" r:id="rId19"/>
    <p:sldId id="273" r:id="rId20"/>
    <p:sldId id="274" r:id="rId21"/>
    <p:sldId id="270" r:id="rId22"/>
    <p:sldId id="271" r:id="rId23"/>
    <p:sldId id="275" r:id="rId24"/>
    <p:sldId id="276" r:id="rId25"/>
  </p:sldIdLst>
  <p:sldSz cx="12192000" cy="6858000"/>
  <p:notesSz cx="6858000" cy="9144000"/>
  <p:embeddedFontLst>
    <p:embeddedFont>
      <p:font typeface="Galmuri11 Bold" panose="020B0803020202000000" pitchFamily="50" charset="-127"/>
      <p:bold r:id="rId26"/>
    </p:embeddedFont>
    <p:embeddedFont>
      <p:font typeface="Galmuri11 Regular" panose="020B0503020202000000" pitchFamily="50" charset="-127"/>
      <p:regular r:id="rId27"/>
    </p:embeddedFont>
    <p:embeddedFont>
      <p:font typeface="맑은 고딕" panose="020B0503020000020004" pitchFamily="50" charset="-127"/>
      <p:regular r:id="rId28"/>
      <p:bold r:id="rId29"/>
    </p:embeddedFont>
    <p:embeddedFont>
      <p:font typeface="에스코어 드림 3 Light" panose="020B0303030302020204" pitchFamily="34" charset="-127"/>
      <p:regular r:id="rId30"/>
    </p:embeddedFont>
    <p:embeddedFont>
      <p:font typeface="에스코어 드림 4 Regular" panose="020B0503030302020204" pitchFamily="34" charset="-127"/>
      <p:regular r:id="rId31"/>
    </p:embeddedFont>
    <p:embeddedFont>
      <p:font typeface="에스코어 드림 5 Medium" panose="020B0503030302020204" pitchFamily="34" charset="-127"/>
      <p:regular r:id="rId32"/>
    </p:embeddedFont>
    <p:embeddedFont>
      <p:font typeface="에스코어 드림 6 Bold" panose="020B0703030302020204" pitchFamily="34" charset="-127"/>
      <p:bold r:id="rId33"/>
    </p:embeddedFont>
    <p:embeddedFont>
      <p:font typeface="에스코어 드림 7 ExtraBold" panose="020B0803030302020204" pitchFamily="34" charset="-127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CF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AF22B6-7715-CCC2-61C8-866A439E3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54E914-0F11-87CE-1492-E964566A6C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D5FF5B-D312-5679-FBD5-7B605EEFB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6384D-F671-4165-9D26-8E7D11445B29}" type="datetimeFigureOut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2C720B-5D3F-9577-5170-8C3844838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CE724D-0BF0-D18B-64FB-7023B2F59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98BCF-A353-4147-BFF3-9FC7768C9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331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850F16-050E-6A92-B0D6-5A65F38E0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70AC9A-F87E-7B0F-6142-DFFFE736EA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6DA24C-67D1-B382-ABD3-D88D3E214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6384D-F671-4165-9D26-8E7D11445B29}" type="datetimeFigureOut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DC0562-71E5-41BA-29B2-FD20100C8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FC77A6-374D-D7B2-A6DD-335A9C710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98BCF-A353-4147-BFF3-9FC7768C9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727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C49529-2887-5BCF-EBE8-61032245A9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261042-31D1-6CE8-4839-580FF50059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1917F2-3DE3-3993-B077-9CE1883EB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6384D-F671-4165-9D26-8E7D11445B29}" type="datetimeFigureOut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7607C2-1C1A-206F-9309-0EE8235CE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1ED4C-08F5-65F5-B7BB-74DA612CC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98BCF-A353-4147-BFF3-9FC7768C9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951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F35A39-3108-3B62-97EE-C539B056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06C7C2-824B-7074-31AE-CC4DF3E59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1269CC-887F-7D69-0837-A3544AA96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6384D-F671-4165-9D26-8E7D11445B29}" type="datetimeFigureOut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5DB318-1CE3-1338-BCEC-846A7EF35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90B55-AF08-DCE4-A7F3-23172756B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98BCF-A353-4147-BFF3-9FC7768C9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75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0B015-8E65-8381-5E73-1D2DFC11B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8EC253-6FCD-B873-193A-4D9CD0B74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5714AC-C774-994B-A028-9A95526FF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6384D-F671-4165-9D26-8E7D11445B29}" type="datetimeFigureOut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9751D-AA51-8B7C-336C-B2B17BE5A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7B21FD-9577-79C4-FB53-9AA280C16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98BCF-A353-4147-BFF3-9FC7768C9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028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286E45-F88A-BC38-C84D-2E6724C1C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65A739-0099-40F9-9066-866012C5F0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365BC39-A6F8-5213-89DD-6A735F3D6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05A68B-B3D2-7B96-3BBE-0613A2AD6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6384D-F671-4165-9D26-8E7D11445B29}" type="datetimeFigureOut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EB6500-4D38-5FF2-0F81-4D737C5F0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358B1C-318B-15C3-A233-7396EA6C0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98BCF-A353-4147-BFF3-9FC7768C9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79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1F3AE-875E-B19E-FCA9-08919E40A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1AEBC2-7DD7-3A0A-6651-D4F178299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00BD9C-2F43-ADC0-1204-A2A353C701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43679EA-4584-E366-877A-5AA18E0651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F198A9D-BC42-67E3-4D69-E6AA5E06F3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E5FE7A9-1425-BBD7-E837-4A32D2E92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6384D-F671-4165-9D26-8E7D11445B29}" type="datetimeFigureOut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A7CAFDC-CAF1-45F8-19AF-7E6FC191B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2D082EB-1B37-B2F7-E2EF-818538199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98BCF-A353-4147-BFF3-9FC7768C9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789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9924F1-157D-EE8B-03D7-1DB0112B2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6D05462-4DEA-BAB4-623D-B75A962E4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6384D-F671-4165-9D26-8E7D11445B29}" type="datetimeFigureOut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F68621-5279-771C-0AF0-E0B38B9C7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3B57F2-4DA5-AD12-DA9F-4044D77FF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98BCF-A353-4147-BFF3-9FC7768C9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398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19CB924-81A9-A01F-4ECF-EEAF13C37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6384D-F671-4165-9D26-8E7D11445B29}" type="datetimeFigureOut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62E7F6A-8839-D9CF-34E0-6013D679E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436AB1-7785-BE3C-F9F7-A21FE26B7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98BCF-A353-4147-BFF3-9FC7768C9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678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B3E9C-3DD1-B5C1-AA60-9076B2805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DF0E0D-DEA3-D6B5-2F7B-8F5B550EE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964823-C412-045C-F22E-A17E519833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9F6DAB-2997-992E-A229-A4FD56D7C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6384D-F671-4165-9D26-8E7D11445B29}" type="datetimeFigureOut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9DB4B5-4896-9C2B-4F3B-A9D76F6EF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2ECFC5-9DBF-342F-DD2C-B3EFD508B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98BCF-A353-4147-BFF3-9FC7768C9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984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221CD-4C3A-CBC9-66A6-4A786A37C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AAB4AE-5D0D-6665-A0D3-D27D70773F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B0436E-449D-9F77-65F4-B3F26930CB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B2457A-B466-FD49-CEBA-BD740402F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6384D-F671-4165-9D26-8E7D11445B29}" type="datetimeFigureOut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3C183C-AF63-862D-C384-EAA601C61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3CD3AB-E9FC-7194-B9C8-58674BD57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98BCF-A353-4147-BFF3-9FC7768C9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929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2C61577-705A-7DE8-0B20-8F86F0F9C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5B69AC-A264-C21F-0593-5E13613B4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2C7CDC-1853-74C3-618F-263ADB8DA1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6384D-F671-4165-9D26-8E7D11445B29}" type="datetimeFigureOut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9B53BE-6635-E238-3014-0F32F64CB7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6637CA-B61B-DE00-512A-5ECC767316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98BCF-A353-4147-BFF3-9FC7768C9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651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13.png"/><Relationship Id="rId4" Type="http://schemas.microsoft.com/office/2007/relationships/hdphoto" Target="../media/hdphoto4.wdp"/><Relationship Id="rId9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VvCnWl2b_bQ" TargetMode="External"/><Relationship Id="rId5" Type="http://schemas.openxmlformats.org/officeDocument/2006/relationships/hyperlink" Target="https://www.youtube.com/watch?v=ChQZjVBJtWI" TargetMode="Externa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9.png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microsoft.com/office/2007/relationships/hdphoto" Target="../media/hdphoto10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microsoft.com/office/2007/relationships/hdphoto" Target="../media/hdphoto9.wdp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7" Type="http://schemas.microsoft.com/office/2007/relationships/hdphoto" Target="../media/hdphoto14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microsoft.com/office/2007/relationships/hdphoto" Target="../media/hdphoto13.wdp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5.wdp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8.wdp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9.wdp"/><Relationship Id="rId5" Type="http://schemas.openxmlformats.org/officeDocument/2006/relationships/image" Target="../media/image37.png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9.png"/><Relationship Id="rId4" Type="http://schemas.microsoft.com/office/2007/relationships/hdphoto" Target="../media/hdphoto4.wdp"/><Relationship Id="rId9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7781CBC3-B559-75E9-8096-31CAED18ED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85" y="0"/>
            <a:ext cx="12234570" cy="68580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40C614-AFD8-5420-C793-ACF73E4F71C5}"/>
              </a:ext>
            </a:extLst>
          </p:cNvPr>
          <p:cNvSpPr txBox="1"/>
          <p:nvPr/>
        </p:nvSpPr>
        <p:spPr>
          <a:xfrm flipH="1">
            <a:off x="3980178" y="1722903"/>
            <a:ext cx="423164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gradFill>
                  <a:gsLst>
                    <a:gs pos="27000">
                      <a:schemeClr val="accent1">
                        <a:lumMod val="5000"/>
                        <a:lumOff val="95000"/>
                      </a:schemeClr>
                    </a:gs>
                    <a:gs pos="77000">
                      <a:schemeClr val="accent1">
                        <a:lumMod val="75000"/>
                      </a:schemeClr>
                    </a:gs>
                    <a:gs pos="87000">
                      <a:schemeClr val="accent1">
                        <a:lumMod val="50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Galmuri11 Bold" panose="020B0803020202000000" pitchFamily="50" charset="-127"/>
                <a:ea typeface="Galmuri11 Bold" panose="020B0803020202000000" pitchFamily="50" charset="-127"/>
              </a:rPr>
              <a:t>TINO WORLD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C251F9-BA61-F0CD-8190-2C74C5F7EE47}"/>
              </a:ext>
            </a:extLst>
          </p:cNvPr>
          <p:cNvSpPr txBox="1"/>
          <p:nvPr/>
        </p:nvSpPr>
        <p:spPr>
          <a:xfrm>
            <a:off x="4845198" y="1333437"/>
            <a:ext cx="2501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2024</a:t>
            </a:r>
            <a:r>
              <a:rPr lang="ko-KR" altLang="en-US" sz="20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년도</a:t>
            </a:r>
            <a:r>
              <a:rPr lang="en-US" altLang="ko-KR" sz="20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졸업작품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3E8DD5-CF6F-74DF-05F8-1620768DE210}"/>
              </a:ext>
            </a:extLst>
          </p:cNvPr>
          <p:cNvSpPr txBox="1"/>
          <p:nvPr/>
        </p:nvSpPr>
        <p:spPr>
          <a:xfrm>
            <a:off x="3803647" y="5119318"/>
            <a:ext cx="4584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akkal Majalla" panose="020B0604020202020204" pitchFamily="2" charset="-78"/>
              </a:rPr>
              <a:t>이시영</a:t>
            </a:r>
            <a:r>
              <a:rPr lang="en-US" altLang="ko-KR" sz="20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akkal Majalla" panose="020B0604020202020204" pitchFamily="2" charset="-78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akkal Majalla" panose="020B0604020202020204" pitchFamily="2" charset="-78"/>
              </a:rPr>
              <a:t>엄미영</a:t>
            </a:r>
            <a:r>
              <a:rPr lang="en-US" altLang="ko-KR" sz="20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akkal Majalla" panose="020B0604020202020204" pitchFamily="2" charset="-78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akkal Majalla" panose="020B0604020202020204" pitchFamily="2" charset="-78"/>
              </a:rPr>
              <a:t>황유림</a:t>
            </a:r>
            <a:endParaRPr lang="ko-KR" altLang="en-US" sz="20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akkal Majalla" panose="020B0604020202020204" pitchFamily="2" charset="-78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81CC057-A691-F3F4-0766-CE5188E64DD0}"/>
              </a:ext>
            </a:extLst>
          </p:cNvPr>
          <p:cNvCxnSpPr>
            <a:cxnSpLocks/>
          </p:cNvCxnSpPr>
          <p:nvPr/>
        </p:nvCxnSpPr>
        <p:spPr>
          <a:xfrm>
            <a:off x="5419165" y="4643719"/>
            <a:ext cx="1353670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1554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CE7603-3C57-132B-EF90-458B966CB9B4}"/>
              </a:ext>
            </a:extLst>
          </p:cNvPr>
          <p:cNvSpPr txBox="1"/>
          <p:nvPr/>
        </p:nvSpPr>
        <p:spPr>
          <a:xfrm>
            <a:off x="694466" y="706644"/>
            <a:ext cx="3651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02.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게임 컨셉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98838505-E210-841F-EF96-F4363D6C4532}"/>
              </a:ext>
            </a:extLst>
          </p:cNvPr>
          <p:cNvSpPr txBox="1"/>
          <p:nvPr/>
        </p:nvSpPr>
        <p:spPr>
          <a:xfrm>
            <a:off x="1099663" y="1580099"/>
            <a:ext cx="2425531" cy="400039"/>
          </a:xfrm>
          <a:prstGeom prst="rect">
            <a:avLst/>
          </a:prstGeom>
          <a:noFill/>
        </p:spPr>
        <p:txBody>
          <a:bodyPr wrap="non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ko-KR" altLang="en-US" sz="2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 panose="020B0604020202020204" pitchFamily="34" charset="0"/>
              </a:rPr>
              <a:t>플레이 컨셉 </a:t>
            </a:r>
            <a:r>
              <a:rPr lang="en-US" altLang="ko-KR" sz="2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 panose="020B0604020202020204" pitchFamily="34" charset="0"/>
              </a:rPr>
              <a:t>- </a:t>
            </a:r>
            <a:r>
              <a:rPr lang="ko-KR" altLang="en-US" sz="2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 panose="020B0604020202020204" pitchFamily="34" charset="0"/>
              </a:rPr>
              <a:t>던전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372AF9F-9FD7-EE02-6C68-97B9658BB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18" y="2278886"/>
            <a:ext cx="5552351" cy="310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6D6861-7BC8-BCCA-184F-5EBC373231CE}"/>
              </a:ext>
            </a:extLst>
          </p:cNvPr>
          <p:cNvSpPr txBox="1"/>
          <p:nvPr/>
        </p:nvSpPr>
        <p:spPr>
          <a:xfrm>
            <a:off x="1117881" y="5683547"/>
            <a:ext cx="481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팀과 협동하여 보스 몬스터를 처치해 승리하라</a:t>
            </a:r>
            <a:endParaRPr lang="ko-KR" altLang="en-US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879A8F-165E-2069-38AE-2100F5AD5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784" b="92568" l="9524" r="89796">
                        <a14:foregroundMark x1="34239" y1="31081" x2="44898" y2="33784"/>
                        <a14:foregroundMark x1="26246" y1="29054" x2="34239" y2="31081"/>
                        <a14:foregroundMark x1="23792" y1="28432" x2="26246" y2="29054"/>
                        <a14:foregroundMark x1="12925" y1="25676" x2="22956" y2="28220"/>
                        <a14:foregroundMark x1="19048" y1="39189" x2="31293" y2="52027"/>
                        <a14:foregroundMark x1="36557" y1="37162" x2="39456" y2="70270"/>
                        <a14:foregroundMark x1="35374" y1="23649" x2="36557" y2="37162"/>
                        <a14:foregroundMark x1="38776" y1="23649" x2="56463" y2="56757"/>
                        <a14:foregroundMark x1="56463" y1="56757" x2="55782" y2="62838"/>
                        <a14:foregroundMark x1="37415" y1="18919" x2="65986" y2="54054"/>
                        <a14:foregroundMark x1="65986" y1="54054" x2="69388" y2="71622"/>
                        <a14:foregroundMark x1="38776" y1="45946" x2="42177" y2="85135"/>
                        <a14:foregroundMark x1="27891" y1="43919" x2="36735" y2="79054"/>
                        <a14:foregroundMark x1="36735" y1="79054" x2="38095" y2="80405"/>
                        <a14:foregroundMark x1="39456" y1="91216" x2="36735" y2="72297"/>
                        <a14:foregroundMark x1="36735" y1="91892" x2="41497" y2="92568"/>
                        <a14:foregroundMark x1="57823" y1="91892" x2="63265" y2="62162"/>
                        <a14:foregroundMark x1="72789" y1="74324" x2="85034" y2="78378"/>
                        <a14:foregroundMark x1="26531" y1="29054" x2="25850" y2="23649"/>
                        <a14:foregroundMark x1="26531" y1="23649" x2="26531" y2="27027"/>
                        <a14:foregroundMark x1="25850" y1="25676" x2="25850" y2="25676"/>
                        <a14:foregroundMark x1="25850" y1="28378" x2="25170" y2="25676"/>
                        <a14:backgroundMark x1="25850" y1="37162" x2="25850" y2="37162"/>
                        <a14:backgroundMark x1="23810" y1="31081" x2="23810" y2="31081"/>
                        <a14:backgroundMark x1="23129" y1="29054" x2="23129" y2="29054"/>
                        <a14:backgroundMark x1="23810" y1="28378" x2="24004" y2="270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15211">
            <a:off x="3954613" y="4475017"/>
            <a:ext cx="687645" cy="69232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63FFA17-C684-E133-EA7F-B19A04F94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2964" flipH="1">
            <a:off x="614306" y="3026138"/>
            <a:ext cx="907594" cy="892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CAFA848-F789-55A5-7AAE-96254B3B6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793" b="89944" l="9890" r="89560">
                        <a14:foregroundMark x1="17964" y1="40836" x2="16402" y2="37081"/>
                        <a14:foregroundMark x1="21429" y1="49162" x2="19621" y2="44817"/>
                        <a14:foregroundMark x1="19510" y1="27729" x2="15934" y2="2793"/>
                        <a14:foregroundMark x1="45604" y1="14525" x2="41758" y2="2793"/>
                        <a14:backgroundMark x1="25275" y1="36313" x2="25275" y2="36313"/>
                        <a14:backgroundMark x1="15385" y1="36313" x2="15385" y2="36313"/>
                        <a14:backgroundMark x1="15934" y1="36313" x2="12088" y2="33520"/>
                        <a14:backgroundMark x1="14835" y1="35196" x2="17582" y2="35196"/>
                        <a14:backgroundMark x1="26923" y1="35754" x2="24176" y2="6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483" y="4646611"/>
            <a:ext cx="750560" cy="73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2D306817-D38D-5A22-D9AD-7E744B93F1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" r="5797"/>
          <a:stretch/>
        </p:blipFill>
        <p:spPr bwMode="auto">
          <a:xfrm>
            <a:off x="6473603" y="2445523"/>
            <a:ext cx="5309973" cy="276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70EACA-2C13-AB17-9029-1C073690CC0E}"/>
              </a:ext>
            </a:extLst>
          </p:cNvPr>
          <p:cNvSpPr txBox="1"/>
          <p:nvPr/>
        </p:nvSpPr>
        <p:spPr>
          <a:xfrm>
            <a:off x="6577617" y="5406548"/>
            <a:ext cx="5101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보스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몬스터들은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‘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약점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’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가지며 각 약점마다</a:t>
            </a:r>
            <a:b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보스에게 추가 피해를 주거나 공격을 막을 수 있다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16A6A2A-C725-4781-F3EC-CFC63932E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784" b="92568" l="9524" r="89796">
                        <a14:foregroundMark x1="34239" y1="31081" x2="44898" y2="33784"/>
                        <a14:foregroundMark x1="26246" y1="29054" x2="34239" y2="31081"/>
                        <a14:foregroundMark x1="23792" y1="28432" x2="26246" y2="29054"/>
                        <a14:foregroundMark x1="12925" y1="25676" x2="22956" y2="28220"/>
                        <a14:foregroundMark x1="19048" y1="39189" x2="31293" y2="52027"/>
                        <a14:foregroundMark x1="36557" y1="37162" x2="39456" y2="70270"/>
                        <a14:foregroundMark x1="35374" y1="23649" x2="36557" y2="37162"/>
                        <a14:foregroundMark x1="38776" y1="23649" x2="56463" y2="56757"/>
                        <a14:foregroundMark x1="56463" y1="56757" x2="55782" y2="62838"/>
                        <a14:foregroundMark x1="37415" y1="18919" x2="65986" y2="54054"/>
                        <a14:foregroundMark x1="65986" y1="54054" x2="69388" y2="71622"/>
                        <a14:foregroundMark x1="38776" y1="45946" x2="42177" y2="85135"/>
                        <a14:foregroundMark x1="27891" y1="43919" x2="36735" y2="79054"/>
                        <a14:foregroundMark x1="36735" y1="79054" x2="38095" y2="80405"/>
                        <a14:foregroundMark x1="39456" y1="91216" x2="36735" y2="72297"/>
                        <a14:foregroundMark x1="36735" y1="91892" x2="41497" y2="92568"/>
                        <a14:foregroundMark x1="57823" y1="91892" x2="63265" y2="62162"/>
                        <a14:foregroundMark x1="72789" y1="74324" x2="85034" y2="78378"/>
                        <a14:foregroundMark x1="26531" y1="29054" x2="25850" y2="23649"/>
                        <a14:foregroundMark x1="26531" y1="23649" x2="26531" y2="27027"/>
                        <a14:foregroundMark x1="25850" y1="25676" x2="25850" y2="25676"/>
                        <a14:foregroundMark x1="25850" y1="28378" x2="25170" y2="25676"/>
                        <a14:backgroundMark x1="25850" y1="37162" x2="25850" y2="37162"/>
                        <a14:backgroundMark x1="23810" y1="31081" x2="23810" y2="31081"/>
                        <a14:backgroundMark x1="23129" y1="29054" x2="23129" y2="29054"/>
                        <a14:backgroundMark x1="23810" y1="28378" x2="24004" y2="270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3430">
            <a:off x="10008364" y="3624355"/>
            <a:ext cx="991157" cy="997899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995A8C63-1D63-145D-C977-C0B1F4E93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793" b="89944" l="9890" r="89560">
                        <a14:foregroundMark x1="17964" y1="40836" x2="16402" y2="37081"/>
                        <a14:foregroundMark x1="21429" y1="49162" x2="19621" y2="44817"/>
                        <a14:foregroundMark x1="19510" y1="27729" x2="15934" y2="2793"/>
                        <a14:foregroundMark x1="45604" y1="14525" x2="41758" y2="2793"/>
                        <a14:backgroundMark x1="25275" y1="36313" x2="25275" y2="36313"/>
                        <a14:backgroundMark x1="15385" y1="36313" x2="15385" y2="36313"/>
                        <a14:backgroundMark x1="15934" y1="36313" x2="12088" y2="33520"/>
                        <a14:backgroundMark x1="14835" y1="35196" x2="17582" y2="35196"/>
                        <a14:backgroundMark x1="26923" y1="35754" x2="24176" y2="6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81662" y="3956981"/>
            <a:ext cx="1364529" cy="1342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D5D2F7B2-D931-B038-D5CE-16E799891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176" y="3077712"/>
            <a:ext cx="981667" cy="96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074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CE7603-3C57-132B-EF90-458B966CB9B4}"/>
              </a:ext>
            </a:extLst>
          </p:cNvPr>
          <p:cNvSpPr txBox="1"/>
          <p:nvPr/>
        </p:nvSpPr>
        <p:spPr>
          <a:xfrm>
            <a:off x="694466" y="706644"/>
            <a:ext cx="3651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02.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게임 컨셉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98838505-E210-841F-EF96-F4363D6C4532}"/>
              </a:ext>
            </a:extLst>
          </p:cNvPr>
          <p:cNvSpPr txBox="1"/>
          <p:nvPr/>
        </p:nvSpPr>
        <p:spPr>
          <a:xfrm>
            <a:off x="1099663" y="1580099"/>
            <a:ext cx="1667311" cy="400039"/>
          </a:xfrm>
          <a:prstGeom prst="rect">
            <a:avLst/>
          </a:prstGeom>
          <a:noFill/>
        </p:spPr>
        <p:txBody>
          <a:bodyPr wrap="non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ko-KR" altLang="en-US" sz="2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 panose="020B0604020202020204" pitchFamily="34" charset="0"/>
              </a:rPr>
              <a:t>사운드 컨셉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F8627BB4-CEF6-9F12-DEBB-F15B38EF1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830" y="2238685"/>
            <a:ext cx="4308556" cy="239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721D5F8-763A-436B-CC0C-8E85EABF1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685" y="2897618"/>
            <a:ext cx="3171668" cy="227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>
            <a:extLst>
              <a:ext uri="{FF2B5EF4-FFF2-40B4-BE49-F238E27FC236}">
                <a16:creationId xmlns:a16="http://schemas.microsoft.com/office/drawing/2014/main" id="{F9D1A252-3C71-25F5-F64B-45FEF10BA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839" y="1414530"/>
            <a:ext cx="169545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A92BB6CF-9E81-6A5D-31D3-209FB306DE99}"/>
              </a:ext>
            </a:extLst>
          </p:cNvPr>
          <p:cNvSpPr txBox="1"/>
          <p:nvPr/>
        </p:nvSpPr>
        <p:spPr>
          <a:xfrm>
            <a:off x="1359647" y="4893564"/>
            <a:ext cx="4008921" cy="984814"/>
          </a:xfrm>
          <a:prstGeom prst="rect">
            <a:avLst/>
          </a:prstGeom>
          <a:noFill/>
        </p:spPr>
        <p:txBody>
          <a:bodyPr wrap="squar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6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마을</a:t>
            </a:r>
            <a:r>
              <a:rPr kumimoji="1" lang="en-US" altLang="ko-KR" sz="16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:</a:t>
            </a:r>
            <a:r>
              <a:rPr kumimoji="1" lang="en-US" altLang="ko-KR" sz="16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포근하고</a:t>
            </a:r>
            <a:r>
              <a:rPr kumimoji="1" lang="en-US" altLang="ko-KR" sz="16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</a:t>
            </a:r>
            <a:r>
              <a:rPr kumimoji="1" lang="en-US" altLang="ko-KR" sz="16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쾌활한</a:t>
            </a:r>
            <a:r>
              <a:rPr kumimoji="1" lang="en-US" altLang="ko-KR" sz="16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 </a:t>
            </a:r>
            <a:r>
              <a:rPr kumimoji="1" lang="en-US" altLang="ko-KR" sz="16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분위기를</a:t>
            </a:r>
            <a:r>
              <a:rPr kumimoji="1" lang="en-US" altLang="ko-KR" sz="16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</a:t>
            </a:r>
            <a:r>
              <a:rPr kumimoji="1" lang="en-US" altLang="ko-KR" sz="16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목표</a:t>
            </a:r>
            <a:r>
              <a:rPr kumimoji="1" lang="en-US" altLang="ko-KR" sz="16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 </a:t>
            </a:r>
          </a:p>
          <a:p>
            <a:pPr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6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ex) </a:t>
            </a:r>
            <a:r>
              <a:rPr kumimoji="1" lang="en-US" altLang="ko-KR" sz="16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메이플</a:t>
            </a:r>
            <a:r>
              <a:rPr kumimoji="1" lang="en-US" altLang="ko-KR" sz="16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kumimoji="1" lang="en-US" altLang="ko-KR" sz="16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스토리</a:t>
            </a:r>
            <a:r>
              <a:rPr kumimoji="1" lang="en-US" altLang="ko-KR" sz="16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kumimoji="1" lang="en-US" altLang="ko-KR" sz="16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헤네시스</a:t>
            </a:r>
            <a:r>
              <a:rPr kumimoji="1" lang="en-US" altLang="ko-KR" sz="16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kumimoji="1" lang="en-US" altLang="ko-KR" sz="16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느낌의</a:t>
            </a:r>
            <a:r>
              <a:rPr kumimoji="1" lang="en-US" altLang="ko-KR" sz="16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BGM</a:t>
            </a:r>
            <a:r>
              <a:rPr kumimoji="1" lang="en-US" altLang="ko-KR" sz="16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,</a:t>
            </a:r>
            <a:endParaRPr lang="en-US" altLang="ko-KR" sz="160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/>
            </a:endParaRPr>
          </a:p>
          <a:p>
            <a:pPr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ko-KR" sz="16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     </a:t>
            </a:r>
            <a:r>
              <a:rPr lang="en-US" altLang="ko-KR" sz="16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지브리</a:t>
            </a:r>
            <a:r>
              <a:rPr lang="en-US" altLang="ko-KR" sz="16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</a:t>
            </a:r>
            <a:r>
              <a:rPr lang="en-US" altLang="ko-KR" sz="16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느낌의</a:t>
            </a:r>
            <a:r>
              <a:rPr lang="en-US" altLang="ko-KR" sz="16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</a:t>
            </a:r>
            <a:r>
              <a:rPr lang="en-US" altLang="ko-KR" sz="16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경쾌한</a:t>
            </a:r>
            <a:r>
              <a:rPr lang="en-US" altLang="ko-KR" sz="16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</a:t>
            </a:r>
            <a:r>
              <a:rPr lang="en-US" altLang="ko-KR" sz="16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피아노</a:t>
            </a:r>
            <a:r>
              <a:rPr lang="en-US" altLang="ko-KR" sz="16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BGM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C6BCC7E9-F139-EBB4-3DC8-05F46C4F13A3}"/>
              </a:ext>
            </a:extLst>
          </p:cNvPr>
          <p:cNvSpPr txBox="1"/>
          <p:nvPr/>
        </p:nvSpPr>
        <p:spPr>
          <a:xfrm>
            <a:off x="8122934" y="1862216"/>
            <a:ext cx="3597326" cy="600094"/>
          </a:xfrm>
          <a:prstGeom prst="rect">
            <a:avLst/>
          </a:prstGeom>
          <a:noFill/>
        </p:spPr>
        <p:txBody>
          <a:bodyPr wrap="non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ko-KR" sz="14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플레이어</a:t>
            </a:r>
            <a:r>
              <a:rPr lang="ko-KR" altLang="en-US" sz="1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들</a:t>
            </a:r>
            <a:r>
              <a:rPr lang="en-US" altLang="ko-KR" sz="1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의 </a:t>
            </a:r>
            <a:r>
              <a:rPr lang="en-US" altLang="ko-KR" sz="14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보이스는</a:t>
            </a:r>
            <a:r>
              <a:rPr lang="en-US" altLang="ko-KR" sz="1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</a:t>
            </a:r>
            <a:r>
              <a:rPr lang="en-US" altLang="ko-KR" sz="14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코믹하고</a:t>
            </a:r>
            <a:r>
              <a:rPr lang="en-US" altLang="ko-KR" sz="1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</a:t>
            </a:r>
            <a:endParaRPr lang="ko-KR" sz="14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ko-KR" sz="14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귀여운</a:t>
            </a:r>
            <a:r>
              <a:rPr lang="en-US" altLang="ko-KR" sz="1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</a:t>
            </a:r>
            <a:r>
              <a:rPr lang="en-US" altLang="ko-KR" sz="14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느낌을</a:t>
            </a:r>
            <a:r>
              <a:rPr lang="en-US" altLang="ko-KR" sz="1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</a:t>
            </a:r>
            <a:r>
              <a:rPr lang="en-US" altLang="ko-KR" sz="14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줄수</a:t>
            </a:r>
            <a:r>
              <a:rPr lang="en-US" altLang="ko-KR" sz="1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</a:t>
            </a:r>
            <a:r>
              <a:rPr lang="en-US" altLang="ko-KR" sz="14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있는</a:t>
            </a:r>
            <a:r>
              <a:rPr lang="en-US" altLang="ko-KR" sz="1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 </a:t>
            </a:r>
            <a:r>
              <a:rPr lang="en-US" altLang="ko-KR" sz="14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크롱</a:t>
            </a:r>
            <a:r>
              <a:rPr lang="en-US" altLang="ko-KR" sz="1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</a:t>
            </a:r>
            <a:r>
              <a:rPr lang="en-US" altLang="ko-KR" sz="14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소리</a:t>
            </a:r>
            <a:r>
              <a:rPr lang="en-US" altLang="ko-KR" sz="1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</a:t>
            </a:r>
            <a:r>
              <a:rPr lang="en-US" altLang="ko-KR" sz="14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느낌으로</a:t>
            </a:r>
            <a:endParaRPr lang="en-US" altLang="ko-KR" sz="140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/>
            </a:endParaRP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44ECCAFC-9A0A-1A8D-1B40-9D513F423E4F}"/>
              </a:ext>
            </a:extLst>
          </p:cNvPr>
          <p:cNvSpPr txBox="1"/>
          <p:nvPr/>
        </p:nvSpPr>
        <p:spPr>
          <a:xfrm>
            <a:off x="6547339" y="5514235"/>
            <a:ext cx="4285014" cy="307706"/>
          </a:xfrm>
          <a:prstGeom prst="rect">
            <a:avLst/>
          </a:prstGeom>
          <a:noFill/>
        </p:spPr>
        <p:txBody>
          <a:bodyPr wrap="non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ko-KR" sz="14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전투</a:t>
            </a:r>
            <a:r>
              <a:rPr lang="en-US" altLang="ko-KR" sz="1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:</a:t>
            </a:r>
            <a:r>
              <a:rPr lang="en-US" altLang="ko-KR" sz="14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톰과</a:t>
            </a:r>
            <a:r>
              <a:rPr lang="en-US" altLang="ko-KR" sz="1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ko-KR" sz="14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제리에서</a:t>
            </a:r>
            <a:r>
              <a:rPr lang="en-US" altLang="ko-KR" sz="1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ko-KR" sz="14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느낄</a:t>
            </a:r>
            <a:r>
              <a:rPr lang="en-US" altLang="ko-KR" sz="1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수 </a:t>
            </a:r>
            <a:r>
              <a:rPr lang="en-US" altLang="ko-KR" sz="14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있는</a:t>
            </a:r>
            <a:r>
              <a:rPr lang="en-US" altLang="ko-KR" sz="1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ko-KR" sz="14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강렬하고</a:t>
            </a:r>
            <a:r>
              <a:rPr lang="en-US" altLang="ko-KR" sz="1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 sz="14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짧</a:t>
            </a:r>
            <a:r>
              <a:rPr lang="en-US" altLang="ko-KR" sz="1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은 </a:t>
            </a:r>
            <a:r>
              <a:rPr lang="en-US" altLang="ko-KR" sz="14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소리</a:t>
            </a:r>
            <a:endParaRPr lang="en-US" altLang="ko-KR" sz="140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9351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CE7603-3C57-132B-EF90-458B966CB9B4}"/>
              </a:ext>
            </a:extLst>
          </p:cNvPr>
          <p:cNvSpPr txBox="1"/>
          <p:nvPr/>
        </p:nvSpPr>
        <p:spPr>
          <a:xfrm>
            <a:off x="694466" y="706644"/>
            <a:ext cx="3651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02.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게임 컨셉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98838505-E210-841F-EF96-F4363D6C4532}"/>
              </a:ext>
            </a:extLst>
          </p:cNvPr>
          <p:cNvSpPr txBox="1"/>
          <p:nvPr/>
        </p:nvSpPr>
        <p:spPr>
          <a:xfrm>
            <a:off x="1099663" y="1580099"/>
            <a:ext cx="1667311" cy="400039"/>
          </a:xfrm>
          <a:prstGeom prst="rect">
            <a:avLst/>
          </a:prstGeom>
          <a:noFill/>
        </p:spPr>
        <p:txBody>
          <a:bodyPr wrap="non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ko-KR" altLang="en-US" sz="2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 panose="020B0604020202020204" pitchFamily="34" charset="0"/>
              </a:rPr>
              <a:t>그래픽 컨셉</a:t>
            </a:r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id="{77F94337-9E7D-DA5E-F832-DF82434D5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63" y="2145707"/>
            <a:ext cx="5189902" cy="291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CE15414-BB4A-4744-4B5D-9915CD883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45706"/>
            <a:ext cx="5224194" cy="291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DABC20-CF6E-5FD2-EF77-EBB33D6CE814}"/>
              </a:ext>
            </a:extLst>
          </p:cNvPr>
          <p:cNvSpPr txBox="1"/>
          <p:nvPr/>
        </p:nvSpPr>
        <p:spPr>
          <a:xfrm>
            <a:off x="975376" y="5228054"/>
            <a:ext cx="5120624" cy="307706"/>
          </a:xfrm>
          <a:prstGeom prst="rect">
            <a:avLst/>
          </a:prstGeom>
          <a:noFill/>
        </p:spPr>
        <p:txBody>
          <a:bodyPr wrap="squar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ko-KR" sz="14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귀엽고</a:t>
            </a:r>
            <a:r>
              <a:rPr lang="en-US" altLang="ko-KR" sz="1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</a:t>
            </a:r>
            <a:r>
              <a:rPr lang="en-US" altLang="ko-KR" sz="14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코믹스러운</a:t>
            </a:r>
            <a:r>
              <a:rPr lang="en-US" altLang="ko-KR" sz="1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</a:t>
            </a:r>
            <a:r>
              <a:rPr lang="en-US" altLang="ko-KR" sz="14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학교</a:t>
            </a:r>
            <a:r>
              <a:rPr lang="en-US" altLang="ko-KR" sz="1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</a:t>
            </a:r>
            <a:r>
              <a:rPr lang="en-US" altLang="ko-KR" sz="14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캐릭터와</a:t>
            </a:r>
            <a:r>
              <a:rPr lang="en-US" altLang="ko-KR" sz="1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</a:t>
            </a:r>
            <a:r>
              <a:rPr lang="en-US" altLang="ko-KR" sz="14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어울리는</a:t>
            </a:r>
            <a:r>
              <a:rPr lang="en-US" altLang="ko-KR" sz="1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 </a:t>
            </a:r>
            <a:r>
              <a:rPr lang="en-US" altLang="ko-KR" sz="14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카툰</a:t>
            </a:r>
            <a:r>
              <a:rPr lang="en-US" altLang="ko-KR" sz="1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 </a:t>
            </a:r>
            <a:r>
              <a:rPr lang="en-US" altLang="ko-KR" sz="14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그래픽을</a:t>
            </a:r>
            <a:r>
              <a:rPr lang="en-US" altLang="ko-KR" sz="1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</a:t>
            </a:r>
            <a:r>
              <a:rPr lang="en-US" altLang="ko-KR" sz="14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사용</a:t>
            </a:r>
            <a:endParaRPr lang="en-US" altLang="ko-KR" sz="140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/>
            </a:endParaRP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82D46E88-E6FC-35B4-CCF0-097E9DBD7EF4}"/>
              </a:ext>
            </a:extLst>
          </p:cNvPr>
          <p:cNvSpPr txBox="1"/>
          <p:nvPr/>
        </p:nvSpPr>
        <p:spPr>
          <a:xfrm>
            <a:off x="6142662" y="5228054"/>
            <a:ext cx="3481909" cy="307706"/>
          </a:xfrm>
          <a:prstGeom prst="rect">
            <a:avLst/>
          </a:prstGeom>
          <a:noFill/>
        </p:spPr>
        <p:txBody>
          <a:bodyPr wrap="non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ko-KR" sz="14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기본적으로</a:t>
            </a:r>
            <a:r>
              <a:rPr lang="en-US" altLang="ko-KR" sz="1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3~4 </a:t>
            </a:r>
            <a:r>
              <a:rPr lang="en-US" altLang="ko-KR" sz="14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단계로</a:t>
            </a:r>
            <a:r>
              <a:rPr lang="en-US" altLang="ko-KR" sz="1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</a:t>
            </a:r>
            <a:r>
              <a:rPr lang="en-US" altLang="ko-KR" sz="14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이루어진</a:t>
            </a:r>
            <a:r>
              <a:rPr lang="en-US" altLang="ko-KR" sz="1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</a:t>
            </a:r>
            <a:r>
              <a:rPr lang="en-US" altLang="ko-KR" sz="14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음영처리</a:t>
            </a:r>
            <a:endParaRPr lang="en-US" altLang="ko-KR" sz="140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/>
            </a:endParaRP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3BE3CCB7-96F9-1220-36B9-49DE5BC72295}"/>
              </a:ext>
            </a:extLst>
          </p:cNvPr>
          <p:cNvSpPr txBox="1"/>
          <p:nvPr/>
        </p:nvSpPr>
        <p:spPr>
          <a:xfrm>
            <a:off x="6135448" y="5534713"/>
            <a:ext cx="2813457" cy="307706"/>
          </a:xfrm>
          <a:prstGeom prst="rect">
            <a:avLst/>
          </a:prstGeom>
          <a:noFill/>
        </p:spPr>
        <p:txBody>
          <a:bodyPr wrap="non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ko-KR" sz="140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전체적으로</a:t>
            </a:r>
            <a:r>
              <a:rPr lang="en-US" altLang="ko-KR" sz="140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</a:t>
            </a:r>
            <a:r>
              <a:rPr lang="en-US" altLang="ko-KR" sz="140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밝은</a:t>
            </a:r>
            <a:r>
              <a:rPr lang="en-US" altLang="ko-KR" sz="140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</a:t>
            </a:r>
            <a:r>
              <a:rPr lang="en-US" altLang="ko-KR" sz="140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명도를</a:t>
            </a:r>
            <a:r>
              <a:rPr lang="en-US" altLang="ko-KR" sz="140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</a:t>
            </a:r>
            <a:r>
              <a:rPr lang="en-US" altLang="ko-KR" sz="140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가친</a:t>
            </a:r>
            <a:r>
              <a:rPr lang="en-US" altLang="ko-KR" sz="140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</a:t>
            </a:r>
            <a:r>
              <a:rPr lang="en-US" altLang="ko-KR" sz="140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색채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F00F9DA3-AFE5-FE2F-EB74-73FFDBC20C57}"/>
              </a:ext>
            </a:extLst>
          </p:cNvPr>
          <p:cNvSpPr txBox="1"/>
          <p:nvPr/>
        </p:nvSpPr>
        <p:spPr>
          <a:xfrm>
            <a:off x="6096000" y="5841372"/>
            <a:ext cx="2151418" cy="307706"/>
          </a:xfrm>
          <a:prstGeom prst="rect">
            <a:avLst/>
          </a:prstGeom>
          <a:noFill/>
        </p:spPr>
        <p:txBody>
          <a:bodyPr wrap="non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ko-KR" sz="140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명확한</a:t>
            </a:r>
            <a:r>
              <a:rPr lang="en-US" altLang="ko-KR" sz="140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</a:t>
            </a:r>
            <a:r>
              <a:rPr lang="en-US" altLang="ko-KR" sz="140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윤곽선</a:t>
            </a:r>
            <a:r>
              <a:rPr lang="en-US" altLang="ko-KR" sz="140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(</a:t>
            </a:r>
            <a:r>
              <a:rPr lang="en-US" altLang="ko-KR" sz="140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테두리선</a:t>
            </a:r>
            <a:r>
              <a:rPr lang="en-US" altLang="ko-KR" sz="140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02964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CE7603-3C57-132B-EF90-458B966CB9B4}"/>
              </a:ext>
            </a:extLst>
          </p:cNvPr>
          <p:cNvSpPr txBox="1"/>
          <p:nvPr/>
        </p:nvSpPr>
        <p:spPr>
          <a:xfrm>
            <a:off x="694466" y="706644"/>
            <a:ext cx="3651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02.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게임 컨셉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98838505-E210-841F-EF96-F4363D6C4532}"/>
              </a:ext>
            </a:extLst>
          </p:cNvPr>
          <p:cNvSpPr txBox="1"/>
          <p:nvPr/>
        </p:nvSpPr>
        <p:spPr>
          <a:xfrm>
            <a:off x="1099663" y="1580099"/>
            <a:ext cx="1742651" cy="400039"/>
          </a:xfrm>
          <a:prstGeom prst="rect">
            <a:avLst/>
          </a:prstGeom>
          <a:noFill/>
        </p:spPr>
        <p:txBody>
          <a:bodyPr wrap="non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ko-KR" altLang="en-US" sz="2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 panose="020B0604020202020204" pitchFamily="34" charset="0"/>
              </a:rPr>
              <a:t>마을 </a:t>
            </a:r>
            <a:r>
              <a:rPr lang="en-US" altLang="ko-KR" sz="2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 panose="020B0604020202020204" pitchFamily="34" charset="0"/>
              </a:rPr>
              <a:t>UI</a:t>
            </a:r>
            <a:r>
              <a:rPr lang="ko-KR" altLang="en-US" sz="2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 panose="020B0604020202020204" pitchFamily="34" charset="0"/>
              </a:rPr>
              <a:t> 컨셉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3C20092-744A-F257-21DA-8DC18FBFD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753" y="2374306"/>
            <a:ext cx="6246494" cy="349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8BC14B6-BAE5-E416-3CC0-3E25526DF7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784" b="92568" l="9524" r="89796">
                        <a14:foregroundMark x1="34239" y1="31081" x2="44898" y2="33784"/>
                        <a14:foregroundMark x1="26246" y1="29054" x2="34239" y2="31081"/>
                        <a14:foregroundMark x1="23792" y1="28432" x2="26246" y2="29054"/>
                        <a14:foregroundMark x1="12925" y1="25676" x2="22956" y2="28220"/>
                        <a14:foregroundMark x1="19048" y1="39189" x2="31293" y2="52027"/>
                        <a14:foregroundMark x1="36557" y1="37162" x2="39456" y2="70270"/>
                        <a14:foregroundMark x1="35374" y1="23649" x2="36557" y2="37162"/>
                        <a14:foregroundMark x1="38776" y1="23649" x2="56463" y2="56757"/>
                        <a14:foregroundMark x1="56463" y1="56757" x2="55782" y2="62838"/>
                        <a14:foregroundMark x1="37415" y1="18919" x2="65986" y2="54054"/>
                        <a14:foregroundMark x1="65986" y1="54054" x2="69388" y2="71622"/>
                        <a14:foregroundMark x1="38776" y1="45946" x2="42177" y2="85135"/>
                        <a14:foregroundMark x1="27891" y1="43919" x2="36735" y2="79054"/>
                        <a14:foregroundMark x1="36735" y1="79054" x2="38095" y2="80405"/>
                        <a14:foregroundMark x1="39456" y1="91216" x2="36735" y2="72297"/>
                        <a14:foregroundMark x1="36735" y1="91892" x2="41497" y2="92568"/>
                        <a14:foregroundMark x1="57823" y1="91892" x2="63265" y2="62162"/>
                        <a14:foregroundMark x1="72789" y1="74324" x2="85034" y2="78378"/>
                        <a14:foregroundMark x1="26531" y1="29054" x2="25850" y2="23649"/>
                        <a14:foregroundMark x1="26531" y1="23649" x2="26531" y2="27027"/>
                        <a14:foregroundMark x1="25850" y1="25676" x2="25850" y2="25676"/>
                        <a14:foregroundMark x1="25850" y1="28378" x2="25170" y2="25676"/>
                        <a14:backgroundMark x1="25850" y1="37162" x2="25850" y2="37162"/>
                        <a14:backgroundMark x1="23810" y1="31081" x2="23810" y2="31081"/>
                        <a14:backgroundMark x1="23129" y1="29054" x2="23129" y2="29054"/>
                        <a14:backgroundMark x1="23810" y1="28378" x2="24004" y2="270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79041" y="4409510"/>
            <a:ext cx="1277453" cy="12861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861E8D6-8C1E-EF1D-6BE6-0A0891CB57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784" b="92568" l="9524" r="89796">
                        <a14:foregroundMark x1="34239" y1="31081" x2="44898" y2="33784"/>
                        <a14:foregroundMark x1="26246" y1="29054" x2="34239" y2="31081"/>
                        <a14:foregroundMark x1="23792" y1="28432" x2="26246" y2="29054"/>
                        <a14:foregroundMark x1="12925" y1="25676" x2="22956" y2="28220"/>
                        <a14:foregroundMark x1="19048" y1="39189" x2="31293" y2="52027"/>
                        <a14:foregroundMark x1="36557" y1="37162" x2="39456" y2="70270"/>
                        <a14:foregroundMark x1="35374" y1="23649" x2="36557" y2="37162"/>
                        <a14:foregroundMark x1="38776" y1="23649" x2="56463" y2="56757"/>
                        <a14:foregroundMark x1="56463" y1="56757" x2="55782" y2="62838"/>
                        <a14:foregroundMark x1="37415" y1="18919" x2="65986" y2="54054"/>
                        <a14:foregroundMark x1="65986" y1="54054" x2="69388" y2="71622"/>
                        <a14:foregroundMark x1="38776" y1="45946" x2="42177" y2="85135"/>
                        <a14:foregroundMark x1="27891" y1="43919" x2="36735" y2="79054"/>
                        <a14:foregroundMark x1="36735" y1="79054" x2="38095" y2="80405"/>
                        <a14:foregroundMark x1="39456" y1="91216" x2="36735" y2="72297"/>
                        <a14:foregroundMark x1="36735" y1="91892" x2="41497" y2="92568"/>
                        <a14:foregroundMark x1="57823" y1="91892" x2="63265" y2="62162"/>
                        <a14:foregroundMark x1="72789" y1="74324" x2="85034" y2="78378"/>
                        <a14:foregroundMark x1="26531" y1="29054" x2="25850" y2="23649"/>
                        <a14:foregroundMark x1="26531" y1="23649" x2="26531" y2="27027"/>
                        <a14:foregroundMark x1="25850" y1="25676" x2="25850" y2="25676"/>
                        <a14:foregroundMark x1="25850" y1="28378" x2="25170" y2="25676"/>
                        <a14:backgroundMark x1="25850" y1="37162" x2="25850" y2="37162"/>
                        <a14:backgroundMark x1="23810" y1="31081" x2="23810" y2="31081"/>
                        <a14:backgroundMark x1="23129" y1="29054" x2="23129" y2="29054"/>
                        <a14:backgroundMark x1="23810" y1="28378" x2="24004" y2="270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63029" y="4283426"/>
            <a:ext cx="1277453" cy="12861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C656666-4BAE-F9CB-CFFB-94DBEA13F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784" b="92568" l="9524" r="89796">
                        <a14:foregroundMark x1="34239" y1="31081" x2="44898" y2="33784"/>
                        <a14:foregroundMark x1="26246" y1="29054" x2="34239" y2="31081"/>
                        <a14:foregroundMark x1="23792" y1="28432" x2="26246" y2="29054"/>
                        <a14:foregroundMark x1="12925" y1="25676" x2="22956" y2="28220"/>
                        <a14:foregroundMark x1="19048" y1="39189" x2="31293" y2="52027"/>
                        <a14:foregroundMark x1="36557" y1="37162" x2="39456" y2="70270"/>
                        <a14:foregroundMark x1="35374" y1="23649" x2="36557" y2="37162"/>
                        <a14:foregroundMark x1="38776" y1="23649" x2="56463" y2="56757"/>
                        <a14:foregroundMark x1="56463" y1="56757" x2="55782" y2="62838"/>
                        <a14:foregroundMark x1="37415" y1="18919" x2="65986" y2="54054"/>
                        <a14:foregroundMark x1="65986" y1="54054" x2="69388" y2="71622"/>
                        <a14:foregroundMark x1="38776" y1="45946" x2="42177" y2="85135"/>
                        <a14:foregroundMark x1="27891" y1="43919" x2="36735" y2="79054"/>
                        <a14:foregroundMark x1="36735" y1="79054" x2="38095" y2="80405"/>
                        <a14:foregroundMark x1="39456" y1="91216" x2="36735" y2="72297"/>
                        <a14:foregroundMark x1="36735" y1="91892" x2="41497" y2="92568"/>
                        <a14:foregroundMark x1="57823" y1="91892" x2="63265" y2="62162"/>
                        <a14:foregroundMark x1="72789" y1="74324" x2="85034" y2="78378"/>
                        <a14:foregroundMark x1="26531" y1="29054" x2="25850" y2="23649"/>
                        <a14:foregroundMark x1="26531" y1="23649" x2="26531" y2="27027"/>
                        <a14:foregroundMark x1="25850" y1="25676" x2="25850" y2="25676"/>
                        <a14:foregroundMark x1="25850" y1="28378" x2="25170" y2="25676"/>
                        <a14:backgroundMark x1="25850" y1="37162" x2="25850" y2="37162"/>
                        <a14:backgroundMark x1="23810" y1="31081" x2="23810" y2="31081"/>
                        <a14:backgroundMark x1="23129" y1="29054" x2="23129" y2="29054"/>
                        <a14:backgroundMark x1="23810" y1="28378" x2="24004" y2="270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421036" y="4283426"/>
            <a:ext cx="1277453" cy="128614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7585F74-679F-295D-AAC8-0579E755E0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86" b="95000" l="8130" r="89431">
                        <a14:foregroundMark x1="18699" y1="47857" x2="10569" y2="67857"/>
                        <a14:foregroundMark x1="15447" y1="67857" x2="24390" y2="72143"/>
                        <a14:foregroundMark x1="14634" y1="72143" x2="38211" y2="72857"/>
                        <a14:foregroundMark x1="31707" y1="81429" x2="39024" y2="90000"/>
                        <a14:foregroundMark x1="33333" y1="93571" x2="40650" y2="95714"/>
                        <a14:foregroundMark x1="63415" y1="95714" x2="62602" y2="74286"/>
                        <a14:foregroundMark x1="83740" y1="85000" x2="60163" y2="66429"/>
                        <a14:foregroundMark x1="48780" y1="9286" x2="48780" y2="92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14911" y="4466457"/>
            <a:ext cx="1029907" cy="117225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B841DCF-84D1-40FB-493F-89D761BC6B98}"/>
              </a:ext>
            </a:extLst>
          </p:cNvPr>
          <p:cNvSpPr/>
          <p:nvPr/>
        </p:nvSpPr>
        <p:spPr>
          <a:xfrm>
            <a:off x="6877050" y="2571648"/>
            <a:ext cx="2057400" cy="104785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방 현황</a:t>
            </a:r>
            <a:endParaRPr lang="en-US" altLang="ko-KR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준비된 팀원 등</a:t>
            </a:r>
            <a:r>
              <a:rPr lang="en-US" altLang="ko-KR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82005EE-D315-FA01-34AE-1EF36BBA73E3}"/>
              </a:ext>
            </a:extLst>
          </p:cNvPr>
          <p:cNvSpPr/>
          <p:nvPr/>
        </p:nvSpPr>
        <p:spPr>
          <a:xfrm>
            <a:off x="3129641" y="2571648"/>
            <a:ext cx="866775" cy="70495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맵</a:t>
            </a:r>
            <a:endParaRPr lang="ko-KR" altLang="en-US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331BE83-1226-DCD0-CFB5-698679DC2E87}"/>
              </a:ext>
            </a:extLst>
          </p:cNvPr>
          <p:cNvSpPr/>
          <p:nvPr/>
        </p:nvSpPr>
        <p:spPr>
          <a:xfrm>
            <a:off x="3125038" y="5219573"/>
            <a:ext cx="1046723" cy="46420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채팅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117176-0861-C3EB-6433-2BD1F7E556B7}"/>
              </a:ext>
            </a:extLst>
          </p:cNvPr>
          <p:cNvSpPr txBox="1"/>
          <p:nvPr/>
        </p:nvSpPr>
        <p:spPr>
          <a:xfrm>
            <a:off x="3837850" y="4169218"/>
            <a:ext cx="905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엄미영</a:t>
            </a:r>
            <a:endParaRPr lang="ko-KR" altLang="en-US" sz="1400" b="1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946EC5-63DA-D43D-CC72-4BA086596563}"/>
              </a:ext>
            </a:extLst>
          </p:cNvPr>
          <p:cNvSpPr txBox="1"/>
          <p:nvPr/>
        </p:nvSpPr>
        <p:spPr>
          <a:xfrm>
            <a:off x="4724392" y="4169217"/>
            <a:ext cx="905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황유림</a:t>
            </a:r>
            <a:endParaRPr lang="ko-KR" altLang="en-US" sz="1400" b="1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1FFBBE-B091-1D59-7679-6AF85B01FBE1}"/>
              </a:ext>
            </a:extLst>
          </p:cNvPr>
          <p:cNvSpPr txBox="1"/>
          <p:nvPr/>
        </p:nvSpPr>
        <p:spPr>
          <a:xfrm>
            <a:off x="5370614" y="4283425"/>
            <a:ext cx="905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이시영</a:t>
            </a:r>
            <a:endParaRPr lang="ko-KR" altLang="en-US" sz="1400" b="1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5C0CBC-E2D6-8234-C665-F5DBDD569912}"/>
              </a:ext>
            </a:extLst>
          </p:cNvPr>
          <p:cNvSpPr txBox="1"/>
          <p:nvPr/>
        </p:nvSpPr>
        <p:spPr>
          <a:xfrm>
            <a:off x="6378349" y="4236044"/>
            <a:ext cx="1069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>
                <a:solidFill>
                  <a:schemeClr val="accent1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총장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NPC</a:t>
            </a:r>
            <a:endParaRPr lang="ko-KR" altLang="en-US" sz="1400" b="1" dirty="0">
              <a:solidFill>
                <a:schemeClr val="accent1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B7DCE3B-A247-FEDC-D8F8-42B836B6C3CC}"/>
              </a:ext>
            </a:extLst>
          </p:cNvPr>
          <p:cNvSpPr/>
          <p:nvPr/>
        </p:nvSpPr>
        <p:spPr>
          <a:xfrm>
            <a:off x="3129641" y="3381390"/>
            <a:ext cx="1277455" cy="1997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현재 활성 퀘스트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3AA06C0-148C-3BA2-CAF9-275C958B2B58}"/>
              </a:ext>
            </a:extLst>
          </p:cNvPr>
          <p:cNvSpPr/>
          <p:nvPr/>
        </p:nvSpPr>
        <p:spPr>
          <a:xfrm>
            <a:off x="7835795" y="5052582"/>
            <a:ext cx="1291395" cy="6831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플레이어 정보</a:t>
            </a:r>
            <a:endParaRPr lang="en-US" altLang="ko-KR" sz="11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1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닉네임</a:t>
            </a:r>
            <a:r>
              <a:rPr lang="en-US" altLang="ko-KR" sz="11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레벨</a:t>
            </a:r>
            <a:r>
              <a:rPr lang="en-US" altLang="ko-KR" sz="11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돈</a:t>
            </a:r>
            <a:r>
              <a:rPr lang="en-US" altLang="ko-KR" sz="11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endParaRPr lang="ko-KR" altLang="en-US" sz="11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F067DB-35C9-470F-5049-AA32CF72BE96}"/>
              </a:ext>
            </a:extLst>
          </p:cNvPr>
          <p:cNvSpPr/>
          <p:nvPr/>
        </p:nvSpPr>
        <p:spPr>
          <a:xfrm>
            <a:off x="3125038" y="3664500"/>
            <a:ext cx="1277454" cy="2210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나의 던전 현황</a:t>
            </a:r>
          </a:p>
        </p:txBody>
      </p:sp>
    </p:spTree>
    <p:extLst>
      <p:ext uri="{BB962C8B-B14F-4D97-AF65-F5344CB8AC3E}">
        <p14:creationId xmlns:p14="http://schemas.microsoft.com/office/powerpoint/2010/main" val="881347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CE7603-3C57-132B-EF90-458B966CB9B4}"/>
              </a:ext>
            </a:extLst>
          </p:cNvPr>
          <p:cNvSpPr txBox="1"/>
          <p:nvPr/>
        </p:nvSpPr>
        <p:spPr>
          <a:xfrm>
            <a:off x="694466" y="706644"/>
            <a:ext cx="3651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03.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게임 요소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98838505-E210-841F-EF96-F4363D6C4532}"/>
              </a:ext>
            </a:extLst>
          </p:cNvPr>
          <p:cNvSpPr txBox="1"/>
          <p:nvPr/>
        </p:nvSpPr>
        <p:spPr>
          <a:xfrm>
            <a:off x="1099663" y="1580099"/>
            <a:ext cx="1503805" cy="400039"/>
          </a:xfrm>
          <a:prstGeom prst="rect">
            <a:avLst/>
          </a:prstGeom>
          <a:noFill/>
        </p:spPr>
        <p:txBody>
          <a:bodyPr wrap="non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ko-KR" altLang="en-US" sz="2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 panose="020B0604020202020204" pitchFamily="34" charset="0"/>
              </a:rPr>
              <a:t>마을 </a:t>
            </a:r>
            <a:r>
              <a:rPr lang="en-US" altLang="ko-KR" sz="2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 panose="020B0604020202020204" pitchFamily="34" charset="0"/>
              </a:rPr>
              <a:t>MAP</a:t>
            </a:r>
            <a:endParaRPr lang="ko-KR" altLang="en-US" sz="200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Arial" panose="020B0604020202020204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D2F021B-61F3-2F8C-B96A-0D5A245A7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1060587"/>
            <a:ext cx="5637213" cy="508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38D5E16-19E0-5562-CA4F-1CC19CA0793E}"/>
              </a:ext>
            </a:extLst>
          </p:cNvPr>
          <p:cNvSpPr/>
          <p:nvPr/>
        </p:nvSpPr>
        <p:spPr>
          <a:xfrm>
            <a:off x="7582296" y="1947198"/>
            <a:ext cx="685800" cy="33126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상점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FF784F-3440-FDFE-3DD3-611CA327B4B0}"/>
              </a:ext>
            </a:extLst>
          </p:cNvPr>
          <p:cNvSpPr/>
          <p:nvPr/>
        </p:nvSpPr>
        <p:spPr>
          <a:xfrm>
            <a:off x="6329439" y="1895405"/>
            <a:ext cx="877094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퀘스트</a:t>
            </a:r>
            <a:r>
              <a:rPr lang="en-US" altLang="ko-KR" sz="1200" b="1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NPC</a:t>
            </a:r>
            <a:endParaRPr lang="ko-KR" altLang="en-US" sz="1200" b="1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2F5DD0-2A9A-746B-9DD5-52058835BC0D}"/>
              </a:ext>
            </a:extLst>
          </p:cNvPr>
          <p:cNvSpPr/>
          <p:nvPr/>
        </p:nvSpPr>
        <p:spPr>
          <a:xfrm>
            <a:off x="5333206" y="3200400"/>
            <a:ext cx="559594" cy="8001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촌</a:t>
            </a:r>
            <a:endParaRPr lang="en-US" altLang="ko-KR" sz="1200" b="1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장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353744C-7B97-9474-7131-06A855B130BC}"/>
              </a:ext>
            </a:extLst>
          </p:cNvPr>
          <p:cNvSpPr/>
          <p:nvPr/>
        </p:nvSpPr>
        <p:spPr>
          <a:xfrm>
            <a:off x="6299202" y="2806699"/>
            <a:ext cx="2311400" cy="1790701"/>
          </a:xfrm>
          <a:prstGeom prst="roundRect">
            <a:avLst/>
          </a:prstGeom>
          <a:solidFill>
            <a:schemeClr val="tx2">
              <a:lumMod val="20000"/>
              <a:lumOff val="8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유저 </a:t>
            </a:r>
            <a:r>
              <a:rPr lang="ko-KR" altLang="en-US" b="1" dirty="0" err="1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리스폰</a:t>
            </a:r>
            <a:r>
              <a:rPr lang="ko-KR" altLang="en-US" b="1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구역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6B1D08-9406-9659-6358-48A929E4051A}"/>
              </a:ext>
            </a:extLst>
          </p:cNvPr>
          <p:cNvSpPr/>
          <p:nvPr/>
        </p:nvSpPr>
        <p:spPr>
          <a:xfrm>
            <a:off x="7047706" y="3200400"/>
            <a:ext cx="877094" cy="8001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시계탑</a:t>
            </a:r>
            <a:br>
              <a:rPr lang="en-US" altLang="ko-KR" b="1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en-US" altLang="ko-KR" b="1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b="1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중심</a:t>
            </a:r>
            <a:r>
              <a:rPr lang="en-US" altLang="ko-KR" b="1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2856D3-893E-EC67-05E5-070B69360440}"/>
              </a:ext>
            </a:extLst>
          </p:cNvPr>
          <p:cNvSpPr/>
          <p:nvPr/>
        </p:nvSpPr>
        <p:spPr>
          <a:xfrm>
            <a:off x="7413812" y="1801906"/>
            <a:ext cx="986117" cy="6454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4CBEDDB-66CF-3A19-DA04-BF7C94BD6DAC}"/>
              </a:ext>
            </a:extLst>
          </p:cNvPr>
          <p:cNvSpPr/>
          <p:nvPr/>
        </p:nvSpPr>
        <p:spPr>
          <a:xfrm>
            <a:off x="9905998" y="257058"/>
            <a:ext cx="2032701" cy="39736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6F1444-F496-701D-DE62-6F43284C0ED5}"/>
              </a:ext>
            </a:extLst>
          </p:cNvPr>
          <p:cNvSpPr txBox="1"/>
          <p:nvPr/>
        </p:nvSpPr>
        <p:spPr>
          <a:xfrm>
            <a:off x="10368350" y="27498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추가구현</a:t>
            </a:r>
          </a:p>
        </p:txBody>
      </p:sp>
    </p:spTree>
    <p:extLst>
      <p:ext uri="{BB962C8B-B14F-4D97-AF65-F5344CB8AC3E}">
        <p14:creationId xmlns:p14="http://schemas.microsoft.com/office/powerpoint/2010/main" val="3199373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CE7603-3C57-132B-EF90-458B966CB9B4}"/>
              </a:ext>
            </a:extLst>
          </p:cNvPr>
          <p:cNvSpPr txBox="1"/>
          <p:nvPr/>
        </p:nvSpPr>
        <p:spPr>
          <a:xfrm>
            <a:off x="694466" y="706644"/>
            <a:ext cx="3651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02.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게임 컨셉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98838505-E210-841F-EF96-F4363D6C4532}"/>
              </a:ext>
            </a:extLst>
          </p:cNvPr>
          <p:cNvSpPr txBox="1"/>
          <p:nvPr/>
        </p:nvSpPr>
        <p:spPr>
          <a:xfrm>
            <a:off x="1099663" y="1580099"/>
            <a:ext cx="1742651" cy="400039"/>
          </a:xfrm>
          <a:prstGeom prst="rect">
            <a:avLst/>
          </a:prstGeom>
          <a:noFill/>
        </p:spPr>
        <p:txBody>
          <a:bodyPr wrap="non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ko-KR" altLang="en-US" sz="2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 panose="020B0604020202020204" pitchFamily="34" charset="0"/>
              </a:rPr>
              <a:t>던전 </a:t>
            </a:r>
            <a:r>
              <a:rPr lang="en-US" altLang="ko-KR" sz="2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 panose="020B0604020202020204" pitchFamily="34" charset="0"/>
              </a:rPr>
              <a:t>UI</a:t>
            </a:r>
            <a:r>
              <a:rPr lang="ko-KR" altLang="en-US" sz="2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 panose="020B0604020202020204" pitchFamily="34" charset="0"/>
              </a:rPr>
              <a:t> 컨셉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48A563B-EEDE-2979-F0D0-887B31C72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06" y="2223282"/>
            <a:ext cx="6338128" cy="3534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74910EB-6BEE-4CF1-77FA-1B56F7A94B2F}"/>
              </a:ext>
            </a:extLst>
          </p:cNvPr>
          <p:cNvCxnSpPr>
            <a:cxnSpLocks/>
          </p:cNvCxnSpPr>
          <p:nvPr/>
        </p:nvCxnSpPr>
        <p:spPr>
          <a:xfrm flipH="1" flipV="1">
            <a:off x="2520111" y="2446784"/>
            <a:ext cx="1239089" cy="35963"/>
          </a:xfrm>
          <a:prstGeom prst="straightConnector1">
            <a:avLst/>
          </a:prstGeom>
          <a:ln w="15875">
            <a:solidFill>
              <a:srgbClr val="55CFD1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">
            <a:extLst>
              <a:ext uri="{FF2B5EF4-FFF2-40B4-BE49-F238E27FC236}">
                <a16:creationId xmlns:a16="http://schemas.microsoft.com/office/drawing/2014/main" id="{4262621B-1F4F-D6BF-14BA-D5FDB804851F}"/>
              </a:ext>
            </a:extLst>
          </p:cNvPr>
          <p:cNvSpPr txBox="1"/>
          <p:nvPr/>
        </p:nvSpPr>
        <p:spPr>
          <a:xfrm>
            <a:off x="650597" y="2628718"/>
            <a:ext cx="1824413" cy="895174"/>
          </a:xfrm>
          <a:prstGeom prst="rect">
            <a:avLst/>
          </a:prstGeom>
          <a:noFill/>
        </p:spPr>
        <p:txBody>
          <a:bodyPr wrap="squar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ko-KR" sz="10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몬스터의</a:t>
            </a:r>
            <a:r>
              <a:rPr lang="en-US" altLang="ko-KR" sz="1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</a:t>
            </a:r>
            <a:r>
              <a:rPr lang="en-US" altLang="ko-KR" sz="10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공격을</a:t>
            </a:r>
            <a:r>
              <a:rPr lang="en-US" altLang="ko-KR" sz="1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</a:t>
            </a:r>
            <a:r>
              <a:rPr lang="en-US" altLang="ko-KR" sz="10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맞을</a:t>
            </a:r>
            <a:r>
              <a:rPr lang="en-US" altLang="ko-KR" sz="1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</a:t>
            </a:r>
            <a:r>
              <a:rPr lang="en-US" altLang="ko-KR" sz="10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경우</a:t>
            </a:r>
            <a:br>
              <a:rPr lang="en-US" altLang="ko-KR" sz="1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</a:br>
            <a:r>
              <a:rPr lang="en-US" altLang="ko-KR" sz="10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줄어드는</a:t>
            </a:r>
            <a:r>
              <a:rPr lang="en-US" altLang="ko-KR" sz="1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</a:t>
            </a:r>
            <a:r>
              <a:rPr lang="en-US" altLang="ko-KR" sz="10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게이지</a:t>
            </a:r>
            <a:r>
              <a:rPr lang="en-US" altLang="ko-KR" sz="1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,</a:t>
            </a:r>
            <a:br>
              <a:rPr lang="en-US" altLang="ko-KR" sz="1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</a:br>
            <a:r>
              <a:rPr lang="en-US" altLang="ko-KR" sz="10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물약을</a:t>
            </a:r>
            <a:r>
              <a:rPr lang="en-US" altLang="ko-KR" sz="1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</a:t>
            </a:r>
            <a:r>
              <a:rPr lang="en-US" altLang="ko-KR" sz="10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먹으면</a:t>
            </a:r>
            <a:r>
              <a:rPr lang="en-US" altLang="ko-KR" sz="1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</a:t>
            </a:r>
            <a:r>
              <a:rPr lang="en-US" altLang="ko-KR" sz="10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다시</a:t>
            </a:r>
            <a:r>
              <a:rPr lang="en-US" altLang="ko-KR" sz="1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 </a:t>
            </a:r>
            <a:r>
              <a:rPr lang="en-US" altLang="ko-KR" sz="10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증가</a:t>
            </a:r>
            <a:r>
              <a:rPr lang="en-US" altLang="ko-KR" sz="1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</a:t>
            </a:r>
            <a:r>
              <a:rPr lang="en-US" altLang="ko-KR" sz="10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한다</a:t>
            </a:r>
            <a:endParaRPr lang="en-US" altLang="ko-KR" sz="100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/>
            </a:endParaRPr>
          </a:p>
          <a:p>
            <a:pPr algn="r" defTabSz="912813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ko-KR" sz="10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전부</a:t>
            </a:r>
            <a:r>
              <a:rPr lang="en-US" altLang="ko-KR" sz="1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</a:t>
            </a:r>
            <a:r>
              <a:rPr lang="en-US" altLang="ko-KR" sz="10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소모시</a:t>
            </a:r>
            <a:r>
              <a:rPr lang="en-US" altLang="ko-KR" sz="1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 </a:t>
            </a:r>
            <a:r>
              <a:rPr lang="en-US" altLang="ko-KR" sz="10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움직이지</a:t>
            </a:r>
            <a:r>
              <a:rPr lang="en-US" altLang="ko-KR" sz="1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</a:t>
            </a:r>
            <a:r>
              <a:rPr lang="en-US" altLang="ko-KR" sz="10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못한다</a:t>
            </a:r>
            <a:r>
              <a:rPr lang="en-US" altLang="ko-KR" sz="1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.</a:t>
            </a:r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8D45CC75-884D-7FDA-F4C5-EBEACC039ABC}"/>
              </a:ext>
            </a:extLst>
          </p:cNvPr>
          <p:cNvSpPr txBox="1"/>
          <p:nvPr/>
        </p:nvSpPr>
        <p:spPr>
          <a:xfrm>
            <a:off x="1607598" y="2298117"/>
            <a:ext cx="867412" cy="369261"/>
          </a:xfrm>
          <a:prstGeom prst="rect">
            <a:avLst/>
          </a:prstGeom>
          <a:noFill/>
        </p:spPr>
        <p:txBody>
          <a:bodyPr wrap="non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ko-KR" b="1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체력바</a:t>
            </a:r>
            <a:endParaRPr lang="en-US" altLang="ko-KR" b="1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CC577A5E-4849-F6B3-808E-706CE07FA556}"/>
              </a:ext>
            </a:extLst>
          </p:cNvPr>
          <p:cNvSpPr txBox="1"/>
          <p:nvPr/>
        </p:nvSpPr>
        <p:spPr>
          <a:xfrm>
            <a:off x="1078607" y="3881566"/>
            <a:ext cx="1396403" cy="369261"/>
          </a:xfrm>
          <a:prstGeom prst="rect">
            <a:avLst/>
          </a:prstGeom>
          <a:noFill/>
        </p:spPr>
        <p:txBody>
          <a:bodyPr wrap="non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ko-KR" b="1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기력</a:t>
            </a:r>
            <a:r>
              <a:rPr lang="en-US" altLang="ko-KR" b="1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</a:t>
            </a:r>
            <a:r>
              <a:rPr lang="en-US" altLang="ko-KR" b="1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게이지</a:t>
            </a:r>
            <a:endParaRPr lang="en-US" altLang="ko-KR" b="1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/>
            </a:endParaRP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7BAE21B2-4799-57F5-902F-C96B1E5D7A9B}"/>
              </a:ext>
            </a:extLst>
          </p:cNvPr>
          <p:cNvSpPr txBox="1"/>
          <p:nvPr/>
        </p:nvSpPr>
        <p:spPr>
          <a:xfrm>
            <a:off x="357452" y="4287154"/>
            <a:ext cx="2162659" cy="632090"/>
          </a:xfrm>
          <a:prstGeom prst="rect">
            <a:avLst/>
          </a:prstGeom>
          <a:noFill/>
        </p:spPr>
        <p:txBody>
          <a:bodyPr wrap="squar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ko-KR" sz="10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기술</a:t>
            </a:r>
            <a:r>
              <a:rPr lang="en-US" altLang="ko-KR" sz="1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</a:t>
            </a:r>
            <a:r>
              <a:rPr lang="en-US" altLang="ko-KR" sz="10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또는</a:t>
            </a:r>
            <a:r>
              <a:rPr lang="en-US" altLang="ko-KR" sz="1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</a:t>
            </a:r>
            <a:r>
              <a:rPr lang="en-US" altLang="ko-KR" sz="10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대쉬를</a:t>
            </a:r>
            <a:r>
              <a:rPr lang="en-US" altLang="ko-KR" sz="1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할 </a:t>
            </a:r>
            <a:r>
              <a:rPr lang="en-US" altLang="ko-KR" sz="10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경우</a:t>
            </a:r>
            <a:br>
              <a:rPr lang="en-US" altLang="ko-KR" sz="1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</a:br>
            <a:r>
              <a:rPr lang="en-US" altLang="ko-KR" sz="10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줄어드는</a:t>
            </a:r>
            <a:r>
              <a:rPr lang="en-US" altLang="ko-KR" sz="1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</a:t>
            </a:r>
            <a:r>
              <a:rPr lang="en-US" altLang="ko-KR" sz="10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게이지</a:t>
            </a:r>
            <a:r>
              <a:rPr lang="en-US" altLang="ko-KR" sz="1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,</a:t>
            </a:r>
            <a:br>
              <a:rPr lang="en-US" altLang="ko-KR" sz="1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</a:br>
            <a:r>
              <a:rPr lang="en-US" altLang="ko-KR" sz="10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걷거나</a:t>
            </a:r>
            <a:r>
              <a:rPr lang="en-US" altLang="ko-KR" sz="1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</a:t>
            </a:r>
            <a:r>
              <a:rPr lang="en-US" altLang="ko-KR" sz="10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가만히</a:t>
            </a:r>
            <a:r>
              <a:rPr lang="en-US" altLang="ko-KR" sz="1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</a:t>
            </a:r>
            <a:r>
              <a:rPr lang="en-US" altLang="ko-KR" sz="10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있으면</a:t>
            </a:r>
            <a:r>
              <a:rPr lang="en-US" altLang="ko-KR" sz="1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</a:t>
            </a:r>
            <a:r>
              <a:rPr lang="en-US" altLang="ko-KR" sz="10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다시</a:t>
            </a:r>
            <a:r>
              <a:rPr lang="en-US" altLang="ko-KR" sz="1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</a:t>
            </a:r>
            <a:r>
              <a:rPr lang="en-US" altLang="ko-KR" sz="10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증가한다</a:t>
            </a:r>
            <a:r>
              <a:rPr lang="en-US" altLang="ko-KR" sz="1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.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E9CB8F8-8E6D-391E-3F05-6BECC00DFFFB}"/>
              </a:ext>
            </a:extLst>
          </p:cNvPr>
          <p:cNvCxnSpPr>
            <a:cxnSpLocks/>
          </p:cNvCxnSpPr>
          <p:nvPr/>
        </p:nvCxnSpPr>
        <p:spPr>
          <a:xfrm flipH="1">
            <a:off x="2475010" y="2594802"/>
            <a:ext cx="1463288" cy="1395667"/>
          </a:xfrm>
          <a:prstGeom prst="straightConnector1">
            <a:avLst/>
          </a:prstGeom>
          <a:ln w="15875">
            <a:solidFill>
              <a:srgbClr val="55CFD1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">
            <a:extLst>
              <a:ext uri="{FF2B5EF4-FFF2-40B4-BE49-F238E27FC236}">
                <a16:creationId xmlns:a16="http://schemas.microsoft.com/office/drawing/2014/main" id="{9C86932B-9880-2FAB-5F48-CCCEBFCEA7A3}"/>
              </a:ext>
            </a:extLst>
          </p:cNvPr>
          <p:cNvSpPr txBox="1"/>
          <p:nvPr/>
        </p:nvSpPr>
        <p:spPr>
          <a:xfrm>
            <a:off x="1099663" y="5378642"/>
            <a:ext cx="1128111" cy="369261"/>
          </a:xfrm>
          <a:prstGeom prst="rect">
            <a:avLst/>
          </a:prstGeom>
          <a:noFill/>
        </p:spPr>
        <p:txBody>
          <a:bodyPr wrap="squar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ko-KR" b="1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미니맵</a:t>
            </a:r>
            <a:endParaRPr lang="en-US" altLang="ko-KR" b="1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249D257-A253-7CF4-C357-DD87A515F890}"/>
              </a:ext>
            </a:extLst>
          </p:cNvPr>
          <p:cNvCxnSpPr>
            <a:cxnSpLocks/>
          </p:cNvCxnSpPr>
          <p:nvPr/>
        </p:nvCxnSpPr>
        <p:spPr>
          <a:xfrm flipH="1">
            <a:off x="2297693" y="5170741"/>
            <a:ext cx="1258307" cy="351492"/>
          </a:xfrm>
          <a:prstGeom prst="straightConnector1">
            <a:avLst/>
          </a:prstGeom>
          <a:ln w="15875">
            <a:solidFill>
              <a:srgbClr val="55CFD1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3">
            <a:extLst>
              <a:ext uri="{FF2B5EF4-FFF2-40B4-BE49-F238E27FC236}">
                <a16:creationId xmlns:a16="http://schemas.microsoft.com/office/drawing/2014/main" id="{B3926279-4A43-E9C1-CAB2-C8821B1EE468}"/>
              </a:ext>
            </a:extLst>
          </p:cNvPr>
          <p:cNvSpPr txBox="1"/>
          <p:nvPr/>
        </p:nvSpPr>
        <p:spPr>
          <a:xfrm>
            <a:off x="65115" y="5714359"/>
            <a:ext cx="2162659" cy="520328"/>
          </a:xfrm>
          <a:prstGeom prst="rect">
            <a:avLst/>
          </a:prstGeom>
          <a:noFill/>
        </p:spPr>
        <p:txBody>
          <a:bodyPr wrap="squar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2813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ko-KR" sz="10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몬스터와</a:t>
            </a:r>
            <a:r>
              <a:rPr lang="en-US" altLang="ko-KR" sz="1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 </a:t>
            </a:r>
            <a:r>
              <a:rPr lang="en-US" altLang="ko-KR" sz="10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동료들의</a:t>
            </a:r>
            <a:r>
              <a:rPr lang="en-US" altLang="ko-KR" sz="1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</a:t>
            </a:r>
            <a:r>
              <a:rPr lang="en-US" altLang="ko-KR" sz="10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위치를</a:t>
            </a:r>
            <a:endParaRPr lang="en-US" altLang="ko-KR" sz="100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/>
            </a:endParaRPr>
          </a:p>
          <a:p>
            <a:pPr algn="r" defTabSz="912813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ko-KR" sz="10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간략적으로</a:t>
            </a:r>
            <a:r>
              <a:rPr lang="en-US" altLang="ko-KR" sz="1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</a:t>
            </a:r>
            <a:r>
              <a:rPr lang="en-US" altLang="ko-KR" sz="10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보여준다</a:t>
            </a:r>
            <a:r>
              <a:rPr lang="en-US" altLang="ko-KR" sz="1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.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8222F3F-0C69-717A-26DC-74AD0379AD57}"/>
              </a:ext>
            </a:extLst>
          </p:cNvPr>
          <p:cNvCxnSpPr>
            <a:cxnSpLocks/>
          </p:cNvCxnSpPr>
          <p:nvPr/>
        </p:nvCxnSpPr>
        <p:spPr>
          <a:xfrm>
            <a:off x="8749195" y="5269447"/>
            <a:ext cx="1360325" cy="145852"/>
          </a:xfrm>
          <a:prstGeom prst="straightConnector1">
            <a:avLst/>
          </a:prstGeom>
          <a:ln w="15875">
            <a:solidFill>
              <a:srgbClr val="55CFD1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">
            <a:extLst>
              <a:ext uri="{FF2B5EF4-FFF2-40B4-BE49-F238E27FC236}">
                <a16:creationId xmlns:a16="http://schemas.microsoft.com/office/drawing/2014/main" id="{08D904F1-A734-73D1-94CC-845BD93D9613}"/>
              </a:ext>
            </a:extLst>
          </p:cNvPr>
          <p:cNvSpPr txBox="1"/>
          <p:nvPr/>
        </p:nvSpPr>
        <p:spPr>
          <a:xfrm>
            <a:off x="10172281" y="5269447"/>
            <a:ext cx="1189616" cy="369261"/>
          </a:xfrm>
          <a:prstGeom prst="rect">
            <a:avLst/>
          </a:prstGeom>
          <a:noFill/>
        </p:spPr>
        <p:txBody>
          <a:bodyPr wrap="non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ko-KR" b="1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아이템</a:t>
            </a:r>
            <a:r>
              <a:rPr lang="en-US" altLang="ko-KR" b="1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창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B9A7D1E8-8138-A130-0F3D-6C5D6602D272}"/>
              </a:ext>
            </a:extLst>
          </p:cNvPr>
          <p:cNvSpPr txBox="1"/>
          <p:nvPr/>
        </p:nvSpPr>
        <p:spPr>
          <a:xfrm>
            <a:off x="10170166" y="5638708"/>
            <a:ext cx="2162659" cy="447424"/>
          </a:xfrm>
          <a:prstGeom prst="rect">
            <a:avLst/>
          </a:prstGeom>
          <a:noFill/>
        </p:spPr>
        <p:txBody>
          <a:bodyPr wrap="squar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2813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ko-KR" sz="10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포션이나</a:t>
            </a:r>
            <a:r>
              <a:rPr lang="en-US" altLang="ko-KR" sz="1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</a:t>
            </a:r>
            <a:r>
              <a:rPr lang="en-US" altLang="ko-KR" sz="10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투척물들</a:t>
            </a:r>
            <a:r>
              <a:rPr lang="ko-KR" altLang="en-US" sz="1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의</a:t>
            </a:r>
            <a:r>
              <a:rPr lang="en-US" altLang="ko-KR" sz="1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</a:t>
            </a:r>
            <a:r>
              <a:rPr lang="ko-KR" altLang="en-US" sz="1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여부를 </a:t>
            </a:r>
            <a:br>
              <a:rPr lang="en-US" altLang="ko-KR" sz="1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</a:br>
            <a:r>
              <a:rPr lang="en-US" altLang="ko-KR" sz="10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표시</a:t>
            </a:r>
            <a:r>
              <a:rPr lang="en-US" altLang="ko-KR" sz="1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</a:t>
            </a:r>
            <a:r>
              <a:rPr lang="en-US" altLang="ko-KR" sz="10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해주는</a:t>
            </a:r>
            <a:r>
              <a:rPr lang="en-US" altLang="ko-KR" sz="1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4BA917-2005-2C1D-BB2A-DEE6CA01D566}"/>
              </a:ext>
            </a:extLst>
          </p:cNvPr>
          <p:cNvSpPr txBox="1"/>
          <p:nvPr/>
        </p:nvSpPr>
        <p:spPr>
          <a:xfrm>
            <a:off x="8785867" y="403849"/>
            <a:ext cx="2997803" cy="1431090"/>
          </a:xfrm>
          <a:prstGeom prst="rect">
            <a:avLst/>
          </a:prstGeom>
          <a:noFill/>
        </p:spPr>
        <p:txBody>
          <a:bodyPr wrap="non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ko-KR" b="1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+ </a:t>
            </a:r>
            <a:r>
              <a:rPr lang="ko-KR" altLang="en-US" b="1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아군 정보 </a:t>
            </a:r>
            <a:r>
              <a:rPr lang="en-US" altLang="ko-KR" b="1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(</a:t>
            </a:r>
            <a:r>
              <a:rPr lang="ko-KR" altLang="en-US" b="1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피</a:t>
            </a:r>
            <a:r>
              <a:rPr lang="en-US" altLang="ko-KR" b="1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, </a:t>
            </a:r>
            <a:r>
              <a:rPr lang="ko-KR" altLang="en-US" b="1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기력</a:t>
            </a:r>
            <a:r>
              <a:rPr lang="en-US" altLang="ko-KR" b="1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)</a:t>
            </a:r>
          </a:p>
          <a:p>
            <a:pPr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ko-KR" b="1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+ </a:t>
            </a:r>
            <a:r>
              <a:rPr lang="ko-KR" altLang="en-US" b="1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채팅창</a:t>
            </a:r>
            <a:endParaRPr lang="en-US" altLang="ko-KR" b="1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/>
            </a:endParaRPr>
          </a:p>
          <a:p>
            <a:pPr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ko-KR" b="1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+ </a:t>
            </a:r>
            <a:r>
              <a:rPr lang="ko-KR" altLang="en-US" b="1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현재 전투점수 </a:t>
            </a:r>
            <a:r>
              <a:rPr lang="en-US" altLang="ko-KR" b="1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/ </a:t>
            </a:r>
            <a:r>
              <a:rPr lang="ko-KR" altLang="en-US" b="1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전투시간</a:t>
            </a:r>
            <a:endParaRPr lang="en-US" altLang="ko-KR" b="1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/>
            </a:endParaRPr>
          </a:p>
          <a:p>
            <a:pPr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ko-KR" b="1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+ </a:t>
            </a:r>
            <a:r>
              <a:rPr lang="ko-KR" altLang="en-US" b="1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보스 </a:t>
            </a:r>
            <a:r>
              <a:rPr lang="ko-KR" altLang="en-US" b="1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체력바</a:t>
            </a:r>
            <a:endParaRPr lang="en-US" altLang="ko-KR" b="1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9866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CE7603-3C57-132B-EF90-458B966CB9B4}"/>
              </a:ext>
            </a:extLst>
          </p:cNvPr>
          <p:cNvSpPr txBox="1"/>
          <p:nvPr/>
        </p:nvSpPr>
        <p:spPr>
          <a:xfrm>
            <a:off x="694466" y="706644"/>
            <a:ext cx="3651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03.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게임 요소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98838505-E210-841F-EF96-F4363D6C4532}"/>
              </a:ext>
            </a:extLst>
          </p:cNvPr>
          <p:cNvSpPr txBox="1"/>
          <p:nvPr/>
        </p:nvSpPr>
        <p:spPr>
          <a:xfrm>
            <a:off x="1099663" y="1580099"/>
            <a:ext cx="1449302" cy="400039"/>
          </a:xfrm>
          <a:prstGeom prst="rect">
            <a:avLst/>
          </a:prstGeom>
          <a:noFill/>
        </p:spPr>
        <p:txBody>
          <a:bodyPr wrap="non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ko-KR" sz="2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 panose="020B0604020202020204" pitchFamily="34" charset="0"/>
              </a:rPr>
              <a:t>NPC </a:t>
            </a:r>
            <a:r>
              <a:rPr lang="ko-KR" altLang="en-US" sz="2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 panose="020B0604020202020204" pitchFamily="34" charset="0"/>
              </a:rPr>
              <a:t>종류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05E426E-F55A-AD6F-F348-06C75D0B3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07" b="91703" l="9569" r="89952">
                        <a14:foregroundMark x1="39234" y1="14847" x2="42105" y2="45415"/>
                        <a14:foregroundMark x1="42105" y1="45415" x2="55502" y2="54585"/>
                        <a14:foregroundMark x1="44019" y1="11354" x2="33493" y2="37555"/>
                        <a14:foregroundMark x1="33493" y1="37555" x2="46890" y2="62882"/>
                        <a14:foregroundMark x1="46890" y1="62882" x2="54545" y2="63755"/>
                        <a14:foregroundMark x1="33971" y1="12227" x2="44019" y2="44541"/>
                        <a14:foregroundMark x1="44019" y1="44541" x2="45933" y2="45415"/>
                        <a14:foregroundMark x1="35885" y1="20087" x2="68900" y2="46288"/>
                        <a14:foregroundMark x1="68900" y1="46288" x2="68900" y2="47162"/>
                        <a14:foregroundMark x1="35885" y1="22707" x2="43062" y2="57642"/>
                        <a14:foregroundMark x1="29665" y1="19214" x2="38278" y2="48908"/>
                        <a14:foregroundMark x1="21053" y1="71616" x2="38278" y2="38865"/>
                        <a14:foregroundMark x1="24880" y1="52838" x2="28230" y2="43668"/>
                        <a14:foregroundMark x1="22967" y1="47598" x2="22488" y2="59389"/>
                        <a14:foregroundMark x1="41148" y1="78603" x2="41148" y2="89956"/>
                        <a14:foregroundMark x1="33493" y1="89083" x2="36364" y2="68996"/>
                        <a14:foregroundMark x1="62201" y1="89520" x2="66986" y2="70306"/>
                        <a14:foregroundMark x1="68421" y1="89956" x2="70813" y2="68996"/>
                        <a14:foregroundMark x1="64593" y1="91703" x2="58373" y2="89956"/>
                        <a14:foregroundMark x1="68421" y1="62882" x2="87081" y2="77729"/>
                        <a14:foregroundMark x1="59330" y1="61572" x2="87556" y2="84470"/>
                        <a14:backgroundMark x1="87081" y1="87773" x2="96651" y2="86463"/>
                        <a14:backgroundMark x1="85646" y1="87336" x2="98565" y2="864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563" y="2309988"/>
            <a:ext cx="2192497" cy="240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BF3E9D2-EAD7-21BB-45AD-4A25D4853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09" b="91748" l="9091" r="95257">
                        <a14:foregroundMark x1="44664" y1="27670" x2="16206" y2="79612"/>
                        <a14:foregroundMark x1="13043" y1="81553" x2="32016" y2="88835"/>
                        <a14:foregroundMark x1="32016" y1="88835" x2="31621" y2="70388"/>
                        <a14:foregroundMark x1="41502" y1="89320" x2="42688" y2="21359"/>
                        <a14:foregroundMark x1="28063" y1="91748" x2="27273" y2="89806"/>
                        <a14:foregroundMark x1="23715" y1="59223" x2="26482" y2="85922"/>
                        <a14:foregroundMark x1="51779" y1="50485" x2="58893" y2="47087"/>
                        <a14:foregroundMark x1="85771" y1="26214" x2="88538" y2="25243"/>
                        <a14:foregroundMark x1="82609" y1="22330" x2="82609" y2="18447"/>
                        <a14:foregroundMark x1="93281" y1="29612" x2="94466" y2="27670"/>
                        <a14:foregroundMark x1="95257" y1="19417" x2="95257" y2="194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114" y="2309988"/>
            <a:ext cx="2950402" cy="240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>
            <a:extLst>
              <a:ext uri="{FF2B5EF4-FFF2-40B4-BE49-F238E27FC236}">
                <a16:creationId xmlns:a16="http://schemas.microsoft.com/office/drawing/2014/main" id="{97E425FD-90AE-5433-EB4F-0DB421360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7396" y1="26840" x2="36458" y2="70130"/>
                        <a14:foregroundMark x1="42708" y1="27706" x2="26042" y2="71861"/>
                        <a14:foregroundMark x1="34896" y1="29870" x2="65625" y2="51948"/>
                        <a14:foregroundMark x1="65625" y1="51948" x2="64583" y2="60606"/>
                        <a14:foregroundMark x1="49479" y1="19481" x2="77083" y2="67532"/>
                        <a14:foregroundMark x1="77083" y1="67532" x2="77083" y2="70130"/>
                        <a14:foregroundMark x1="44792" y1="68398" x2="64063" y2="79654"/>
                        <a14:foregroundMark x1="41667" y1="74892" x2="34896" y2="787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163" y="2185273"/>
            <a:ext cx="2192497" cy="263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7CE1DC-A6DF-29C2-6028-1278F1D5CE74}"/>
              </a:ext>
            </a:extLst>
          </p:cNvPr>
          <p:cNvSpPr txBox="1"/>
          <p:nvPr/>
        </p:nvSpPr>
        <p:spPr>
          <a:xfrm>
            <a:off x="2089959" y="4877850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촌장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3C9999-42D2-45B8-30A5-8C72B6F0E96B}"/>
              </a:ext>
            </a:extLst>
          </p:cNvPr>
          <p:cNvSpPr txBox="1"/>
          <p:nvPr/>
        </p:nvSpPr>
        <p:spPr>
          <a:xfrm>
            <a:off x="9127076" y="4884793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상점 주인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E1045D-D669-B616-2D72-E5E8B2981F47}"/>
              </a:ext>
            </a:extLst>
          </p:cNvPr>
          <p:cNvSpPr txBox="1"/>
          <p:nvPr/>
        </p:nvSpPr>
        <p:spPr>
          <a:xfrm>
            <a:off x="5305287" y="4877849"/>
            <a:ext cx="179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퀘스트 </a:t>
            </a:r>
            <a: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NPC</a:t>
            </a:r>
            <a:endParaRPr lang="ko-KR" altLang="en-US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D41FFF1-4A3B-4EE5-DA02-C3A0F5C1F5A1}"/>
              </a:ext>
            </a:extLst>
          </p:cNvPr>
          <p:cNvCxnSpPr>
            <a:cxnSpLocks/>
          </p:cNvCxnSpPr>
          <p:nvPr/>
        </p:nvCxnSpPr>
        <p:spPr>
          <a:xfrm>
            <a:off x="4135959" y="2540000"/>
            <a:ext cx="0" cy="2627014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A6B3EA9-C86E-24A8-D218-078E82ED9A6C}"/>
              </a:ext>
            </a:extLst>
          </p:cNvPr>
          <p:cNvCxnSpPr>
            <a:cxnSpLocks/>
          </p:cNvCxnSpPr>
          <p:nvPr/>
        </p:nvCxnSpPr>
        <p:spPr>
          <a:xfrm>
            <a:off x="7928863" y="2540000"/>
            <a:ext cx="0" cy="2627014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4730A57-73F1-39CD-E97F-F686ACB387CB}"/>
              </a:ext>
            </a:extLst>
          </p:cNvPr>
          <p:cNvSpPr txBox="1"/>
          <p:nvPr/>
        </p:nvSpPr>
        <p:spPr>
          <a:xfrm>
            <a:off x="1427918" y="5424818"/>
            <a:ext cx="209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방 만들기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/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방 찾기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68F356-2640-76F3-20F7-D015C4161440}"/>
              </a:ext>
            </a:extLst>
          </p:cNvPr>
          <p:cNvSpPr txBox="1"/>
          <p:nvPr/>
        </p:nvSpPr>
        <p:spPr>
          <a:xfrm>
            <a:off x="8920288" y="5423343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아이템 구매 가능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D7B2E2-03EF-A219-601A-BA22FD571EFB}"/>
              </a:ext>
            </a:extLst>
          </p:cNvPr>
          <p:cNvSpPr txBox="1"/>
          <p:nvPr/>
        </p:nvSpPr>
        <p:spPr>
          <a:xfrm>
            <a:off x="5160534" y="5416400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퀘스트 </a:t>
            </a:r>
            <a:r>
              <a:rPr lang="ko-KR" altLang="en-US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수락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거절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8DCE300-C411-067D-AC3F-20CE8D785375}"/>
              </a:ext>
            </a:extLst>
          </p:cNvPr>
          <p:cNvSpPr/>
          <p:nvPr/>
        </p:nvSpPr>
        <p:spPr>
          <a:xfrm>
            <a:off x="9905998" y="257058"/>
            <a:ext cx="2032701" cy="39736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8D98FD-0F45-EC62-2DB1-17D7EA5EFA79}"/>
              </a:ext>
            </a:extLst>
          </p:cNvPr>
          <p:cNvSpPr txBox="1"/>
          <p:nvPr/>
        </p:nvSpPr>
        <p:spPr>
          <a:xfrm>
            <a:off x="10368350" y="27498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추가구현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9850DD0-D6EC-B014-5C83-855681FD6F44}"/>
              </a:ext>
            </a:extLst>
          </p:cNvPr>
          <p:cNvSpPr/>
          <p:nvPr/>
        </p:nvSpPr>
        <p:spPr>
          <a:xfrm>
            <a:off x="8226534" y="2309988"/>
            <a:ext cx="3249810" cy="366939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414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CE7603-3C57-132B-EF90-458B966CB9B4}"/>
              </a:ext>
            </a:extLst>
          </p:cNvPr>
          <p:cNvSpPr txBox="1"/>
          <p:nvPr/>
        </p:nvSpPr>
        <p:spPr>
          <a:xfrm>
            <a:off x="694466" y="706644"/>
            <a:ext cx="3651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03.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게임 요소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98838505-E210-841F-EF96-F4363D6C4532}"/>
              </a:ext>
            </a:extLst>
          </p:cNvPr>
          <p:cNvSpPr txBox="1"/>
          <p:nvPr/>
        </p:nvSpPr>
        <p:spPr>
          <a:xfrm>
            <a:off x="1099663" y="1580099"/>
            <a:ext cx="1935333" cy="400039"/>
          </a:xfrm>
          <a:prstGeom prst="rect">
            <a:avLst/>
          </a:prstGeom>
          <a:noFill/>
        </p:spPr>
        <p:txBody>
          <a:bodyPr wrap="non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ko-KR" sz="2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 panose="020B0604020202020204" pitchFamily="34" charset="0"/>
              </a:rPr>
              <a:t>Player </a:t>
            </a:r>
            <a:r>
              <a:rPr lang="ko-KR" altLang="en-US" sz="2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 panose="020B0604020202020204" pitchFamily="34" charset="0"/>
              </a:rPr>
              <a:t>캐릭터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37381F8-8721-870F-F544-EEAD3A30A7C1}"/>
              </a:ext>
            </a:extLst>
          </p:cNvPr>
          <p:cNvGrpSpPr/>
          <p:nvPr/>
        </p:nvGrpSpPr>
        <p:grpSpPr>
          <a:xfrm>
            <a:off x="1932065" y="4832044"/>
            <a:ext cx="8242161" cy="996667"/>
            <a:chOff x="1529890" y="4166475"/>
            <a:chExt cx="9388564" cy="123076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9DDAB06-B1B3-695C-7365-0152340D61D4}"/>
                </a:ext>
              </a:extLst>
            </p:cNvPr>
            <p:cNvGrpSpPr/>
            <p:nvPr/>
          </p:nvGrpSpPr>
          <p:grpSpPr>
            <a:xfrm>
              <a:off x="1529890" y="4186308"/>
              <a:ext cx="2456136" cy="1197327"/>
              <a:chOff x="705646" y="3878263"/>
              <a:chExt cx="2456136" cy="1197327"/>
            </a:xfrm>
          </p:grpSpPr>
          <p:sp>
            <p:nvSpPr>
              <p:cNvPr id="23" name="TextBox 15">
                <a:extLst>
                  <a:ext uri="{FF2B5EF4-FFF2-40B4-BE49-F238E27FC236}">
                    <a16:creationId xmlns:a16="http://schemas.microsoft.com/office/drawing/2014/main" id="{0478B14C-4C0A-B214-D535-5145A0BAB629}"/>
                  </a:ext>
                </a:extLst>
              </p:cNvPr>
              <p:cNvSpPr txBox="1"/>
              <p:nvPr/>
            </p:nvSpPr>
            <p:spPr>
              <a:xfrm>
                <a:off x="803275" y="4582617"/>
                <a:ext cx="2260880" cy="492973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 anchor="t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lang="ko-KR" altLang="en-US" dirty="0">
                    <a:ln>
                      <a:solidFill>
                        <a:srgbClr val="FFFFFF">
                          <a:lumMod val="85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Arial"/>
                  </a:rPr>
                  <a:t>메인 딜러</a:t>
                </a:r>
                <a:endParaRPr lang="en-US" altLang="ko-KR" dirty="0">
                  <a:ln>
                    <a:solidFill>
                      <a:srgbClr val="FFFFFF">
                        <a:lumMod val="85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4" name="TextBox 16">
                <a:extLst>
                  <a:ext uri="{FF2B5EF4-FFF2-40B4-BE49-F238E27FC236}">
                    <a16:creationId xmlns:a16="http://schemas.microsoft.com/office/drawing/2014/main" id="{314A2925-16E6-74F1-6D40-FF51BC00F451}"/>
                  </a:ext>
                </a:extLst>
              </p:cNvPr>
              <p:cNvSpPr txBox="1"/>
              <p:nvPr/>
            </p:nvSpPr>
            <p:spPr>
              <a:xfrm>
                <a:off x="705646" y="3878263"/>
                <a:ext cx="2456136" cy="722043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 anchor="t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2813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lang="ko-KR" altLang="en-US" sz="3200" dirty="0">
                    <a:ln>
                      <a:solidFill>
                        <a:srgbClr val="FFFFFF">
                          <a:lumMod val="85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  <a:cs typeface="Arial"/>
                  </a:rPr>
                  <a:t>프로그래머</a:t>
                </a:r>
                <a:endParaRPr lang="en-US" altLang="ko-KR" sz="3200" dirty="0">
                  <a:ln>
                    <a:solidFill>
                      <a:srgbClr val="FFFFFF">
                        <a:lumMod val="85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22195A0-660C-F194-1460-C03698E33BBA}"/>
                </a:ext>
              </a:extLst>
            </p:cNvPr>
            <p:cNvGrpSpPr/>
            <p:nvPr/>
          </p:nvGrpSpPr>
          <p:grpSpPr>
            <a:xfrm>
              <a:off x="4772064" y="4166475"/>
              <a:ext cx="2718122" cy="1215017"/>
              <a:chOff x="493280" y="3844823"/>
              <a:chExt cx="2718122" cy="1215017"/>
            </a:xfrm>
          </p:grpSpPr>
          <p:sp>
            <p:nvSpPr>
              <p:cNvPr id="20" name="TextBox 12">
                <a:extLst>
                  <a:ext uri="{FF2B5EF4-FFF2-40B4-BE49-F238E27FC236}">
                    <a16:creationId xmlns:a16="http://schemas.microsoft.com/office/drawing/2014/main" id="{85ABC2F9-1E13-F489-1EA6-C175108DD09A}"/>
                  </a:ext>
                </a:extLst>
              </p:cNvPr>
              <p:cNvSpPr txBox="1"/>
              <p:nvPr/>
            </p:nvSpPr>
            <p:spPr>
              <a:xfrm>
                <a:off x="493280" y="4566867"/>
                <a:ext cx="2718122" cy="492973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 anchor="t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2813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endParaRPr lang="en-US" altLang="ko-KR" dirty="0">
                  <a:ln>
                    <a:solidFill>
                      <a:srgbClr val="FFFFFF">
                        <a:lumMod val="85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Arial"/>
                </a:endParaRPr>
              </a:p>
            </p:txBody>
          </p:sp>
          <p:sp>
            <p:nvSpPr>
              <p:cNvPr id="21" name="TextBox 13">
                <a:extLst>
                  <a:ext uri="{FF2B5EF4-FFF2-40B4-BE49-F238E27FC236}">
                    <a16:creationId xmlns:a16="http://schemas.microsoft.com/office/drawing/2014/main" id="{E97DEA76-8DC4-AA3D-685E-D5BBABEDD63C}"/>
                  </a:ext>
                </a:extLst>
              </p:cNvPr>
              <p:cNvSpPr txBox="1"/>
              <p:nvPr/>
            </p:nvSpPr>
            <p:spPr>
              <a:xfrm>
                <a:off x="2330560" y="3844823"/>
                <a:ext cx="210272" cy="722043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 anchor="t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endParaRPr lang="en-US" altLang="ko-KR" sz="3200" dirty="0">
                  <a:ln>
                    <a:solidFill>
                      <a:srgbClr val="FFFFFF">
                        <a:lumMod val="85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4FDE873-DCCD-1E88-807B-774162F16217}"/>
                </a:ext>
              </a:extLst>
            </p:cNvPr>
            <p:cNvGrpSpPr/>
            <p:nvPr/>
          </p:nvGrpSpPr>
          <p:grpSpPr>
            <a:xfrm>
              <a:off x="8376117" y="4190220"/>
              <a:ext cx="2542337" cy="1207024"/>
              <a:chOff x="595168" y="3943407"/>
              <a:chExt cx="2542337" cy="1207024"/>
            </a:xfrm>
          </p:grpSpPr>
          <p:sp>
            <p:nvSpPr>
              <p:cNvPr id="17" name="TextBox 9">
                <a:extLst>
                  <a:ext uri="{FF2B5EF4-FFF2-40B4-BE49-F238E27FC236}">
                    <a16:creationId xmlns:a16="http://schemas.microsoft.com/office/drawing/2014/main" id="{75A54F64-5473-1FB7-8BC5-AF645615094E}"/>
                  </a:ext>
                </a:extLst>
              </p:cNvPr>
              <p:cNvSpPr txBox="1"/>
              <p:nvPr/>
            </p:nvSpPr>
            <p:spPr>
              <a:xfrm>
                <a:off x="772276" y="4657458"/>
                <a:ext cx="2260880" cy="492973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 anchor="t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endParaRPr lang="en-US" altLang="ko-KR" dirty="0">
                  <a:ln>
                    <a:solidFill>
                      <a:srgbClr val="FFFFFF">
                        <a:lumMod val="85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Arial"/>
                </a:endParaRPr>
              </a:p>
            </p:txBody>
          </p:sp>
          <p:sp>
            <p:nvSpPr>
              <p:cNvPr id="18" name="TextBox 10">
                <a:extLst>
                  <a:ext uri="{FF2B5EF4-FFF2-40B4-BE49-F238E27FC236}">
                    <a16:creationId xmlns:a16="http://schemas.microsoft.com/office/drawing/2014/main" id="{F46C5655-2D65-AF3E-B23B-F92E6BF3FC5C}"/>
                  </a:ext>
                </a:extLst>
              </p:cNvPr>
              <p:cNvSpPr txBox="1"/>
              <p:nvPr/>
            </p:nvSpPr>
            <p:spPr>
              <a:xfrm>
                <a:off x="595168" y="3943407"/>
                <a:ext cx="2542337" cy="722042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 anchor="t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endParaRPr lang="en-US" altLang="ko-KR" sz="3200" dirty="0">
                  <a:ln>
                    <a:solidFill>
                      <a:srgbClr val="FFFFFF">
                        <a:lumMod val="85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/>
                </a:endParaRPr>
              </a:p>
            </p:txBody>
          </p:sp>
        </p:grpSp>
      </p:grpSp>
      <p:pic>
        <p:nvPicPr>
          <p:cNvPr id="57" name="그림 56" descr="도표이(가) 표시된 사진&#10;&#10;자동 생성된 설명">
            <a:extLst>
              <a:ext uri="{FF2B5EF4-FFF2-40B4-BE49-F238E27FC236}">
                <a16:creationId xmlns:a16="http://schemas.microsoft.com/office/drawing/2014/main" id="{A9CD8AC9-04D7-B53F-2103-783F246B35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275" b="70098" l="36601" r="63399">
                        <a14:foregroundMark x1="48745" y1="34357" x2="48693" y2="33824"/>
                        <a14:foregroundMark x1="48121" y1="27966" x2="48312" y2="29925"/>
                        <a14:foregroundMark x1="46732" y1="13725" x2="48025" y2="26977"/>
                        <a14:foregroundMark x1="41033" y1="40659" x2="41176" y2="42157"/>
                        <a14:foregroundMark x1="40401" y1="34024" x2="40939" y2="39672"/>
                        <a14:foregroundMark x1="39619" y1="25811" x2="39893" y2="28689"/>
                        <a14:foregroundMark x1="38235" y1="11275" x2="39329" y2="22762"/>
                        <a14:foregroundMark x1="40196" y1="47059" x2="40850" y2="50980"/>
                        <a14:backgroundMark x1="43464" y1="42647" x2="43137" y2="43137"/>
                        <a14:backgroundMark x1="42810" y1="39216" x2="43464" y2="20098"/>
                        <a14:backgroundMark x1="41503" y1="39216" x2="41503" y2="36275"/>
                        <a14:backgroundMark x1="41830" y1="35784" x2="40850" y2="29412"/>
                        <a14:backgroundMark x1="47059" y1="30392" x2="47712" y2="29412"/>
                        <a14:backgroundMark x1="47059" y1="29412" x2="47059" y2="24020"/>
                        <a14:backgroundMark x1="47386" y1="28431" x2="45425" y2="19118"/>
                        <a14:backgroundMark x1="47059" y1="24020" x2="46405" y2="19608"/>
                        <a14:backgroundMark x1="46732" y1="21569" x2="46078" y2="15686"/>
                        <a14:backgroundMark x1="41503" y1="27941" x2="40523" y2="27941"/>
                      </a14:backgroundRemoval>
                    </a14:imgEffect>
                  </a14:imgLayer>
                </a14:imgProps>
              </a:ext>
            </a:extLst>
          </a:blip>
          <a:srcRect l="33862" t="7954" r="32804" b="23895"/>
          <a:stretch/>
        </p:blipFill>
        <p:spPr>
          <a:xfrm>
            <a:off x="2043817" y="2145707"/>
            <a:ext cx="1982357" cy="262701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9107084-0403-7B3F-32FE-CD643F0FFB14}"/>
              </a:ext>
            </a:extLst>
          </p:cNvPr>
          <p:cNvSpPr/>
          <p:nvPr/>
        </p:nvSpPr>
        <p:spPr>
          <a:xfrm>
            <a:off x="9905998" y="257058"/>
            <a:ext cx="2032701" cy="39736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B25E00-3AAC-AA0E-B107-2F49443593A6}"/>
              </a:ext>
            </a:extLst>
          </p:cNvPr>
          <p:cNvSpPr txBox="1"/>
          <p:nvPr/>
        </p:nvSpPr>
        <p:spPr>
          <a:xfrm>
            <a:off x="10368350" y="27498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추가구현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3F63E9E-8D2E-C56B-AF4A-C5F786721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175" y="2135912"/>
            <a:ext cx="5410767" cy="355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00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CE7603-3C57-132B-EF90-458B966CB9B4}"/>
              </a:ext>
            </a:extLst>
          </p:cNvPr>
          <p:cNvSpPr txBox="1"/>
          <p:nvPr/>
        </p:nvSpPr>
        <p:spPr>
          <a:xfrm>
            <a:off x="694466" y="706644"/>
            <a:ext cx="3651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03.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게임 요소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98838505-E210-841F-EF96-F4363D6C4532}"/>
              </a:ext>
            </a:extLst>
          </p:cNvPr>
          <p:cNvSpPr txBox="1"/>
          <p:nvPr/>
        </p:nvSpPr>
        <p:spPr>
          <a:xfrm>
            <a:off x="1099663" y="1580099"/>
            <a:ext cx="1935333" cy="400039"/>
          </a:xfrm>
          <a:prstGeom prst="rect">
            <a:avLst/>
          </a:prstGeom>
          <a:noFill/>
        </p:spPr>
        <p:txBody>
          <a:bodyPr wrap="non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ko-KR" sz="2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 panose="020B0604020202020204" pitchFamily="34" charset="0"/>
              </a:rPr>
              <a:t>Player </a:t>
            </a:r>
            <a:r>
              <a:rPr lang="ko-KR" altLang="en-US" sz="2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 panose="020B0604020202020204" pitchFamily="34" charset="0"/>
              </a:rPr>
              <a:t>캐릭터</a:t>
            </a: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869563F5-7F74-6AB1-8BC4-725C75A6229D}"/>
              </a:ext>
            </a:extLst>
          </p:cNvPr>
          <p:cNvCxnSpPr>
            <a:cxnSpLocks/>
          </p:cNvCxnSpPr>
          <p:nvPr/>
        </p:nvCxnSpPr>
        <p:spPr>
          <a:xfrm>
            <a:off x="4015281" y="2593432"/>
            <a:ext cx="0" cy="3397793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A41EAB-E6A9-8044-4A67-1988E03E4A88}"/>
              </a:ext>
            </a:extLst>
          </p:cNvPr>
          <p:cNvSpPr/>
          <p:nvPr/>
        </p:nvSpPr>
        <p:spPr>
          <a:xfrm>
            <a:off x="4561404" y="2636054"/>
            <a:ext cx="977361" cy="3302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>
                <a:ln>
                  <a:solidFill>
                    <a:srgbClr val="FF8E32">
                      <a:alpha val="0"/>
                    </a:srgbClr>
                  </a:solidFill>
                </a:ln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체력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73CC4466-7F2C-D0F2-FB45-B6A41DBD43EC}"/>
              </a:ext>
            </a:extLst>
          </p:cNvPr>
          <p:cNvSpPr txBox="1"/>
          <p:nvPr/>
        </p:nvSpPr>
        <p:spPr>
          <a:xfrm>
            <a:off x="5602775" y="2602283"/>
            <a:ext cx="1466370" cy="400039"/>
          </a:xfrm>
          <a:prstGeom prst="rect">
            <a:avLst/>
          </a:prstGeom>
          <a:noFill/>
        </p:spPr>
        <p:txBody>
          <a:bodyPr wrap="squar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300</a:t>
            </a:r>
            <a:endParaRPr lang="en-US" altLang="ko-KR" sz="200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77EDAB5-A9E0-AE96-7F03-5679B796ABC7}"/>
              </a:ext>
            </a:extLst>
          </p:cNvPr>
          <p:cNvSpPr/>
          <p:nvPr/>
        </p:nvSpPr>
        <p:spPr>
          <a:xfrm>
            <a:off x="4561469" y="3566045"/>
            <a:ext cx="976057" cy="337457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방어력</a:t>
            </a:r>
            <a:endParaRPr lang="ko-KR" altLang="en-US" b="1">
              <a:ln>
                <a:solidFill>
                  <a:srgbClr val="FF8E32">
                    <a:alpha val="0"/>
                  </a:srgbClr>
                </a:solidFill>
              </a:ln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00E4FA7F-68DC-5568-58C0-86D27D2A2DC9}"/>
              </a:ext>
            </a:extLst>
          </p:cNvPr>
          <p:cNvSpPr txBox="1"/>
          <p:nvPr/>
        </p:nvSpPr>
        <p:spPr>
          <a:xfrm>
            <a:off x="5666688" y="3562732"/>
            <a:ext cx="1466370" cy="400039"/>
          </a:xfrm>
          <a:prstGeom prst="rect">
            <a:avLst/>
          </a:prstGeom>
          <a:noFill/>
        </p:spPr>
        <p:txBody>
          <a:bodyPr wrap="squar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30</a:t>
            </a:r>
            <a:endParaRPr lang="en-US" altLang="ko-KR" sz="200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790E920-51BF-7814-2F1B-0FC3246109EB}"/>
              </a:ext>
            </a:extLst>
          </p:cNvPr>
          <p:cNvSpPr/>
          <p:nvPr/>
        </p:nvSpPr>
        <p:spPr>
          <a:xfrm>
            <a:off x="4560100" y="3098076"/>
            <a:ext cx="970104" cy="3302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공격력</a:t>
            </a:r>
            <a:endParaRPr lang="ko-KR" altLang="en-US" b="1" dirty="0">
              <a:ln>
                <a:solidFill>
                  <a:srgbClr val="FF8E32">
                    <a:alpha val="0"/>
                  </a:srgbClr>
                </a:solidFill>
              </a:ln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C1BE30E4-B6AF-7D6E-D52E-B148A5F18022}"/>
              </a:ext>
            </a:extLst>
          </p:cNvPr>
          <p:cNvSpPr txBox="1"/>
          <p:nvPr/>
        </p:nvSpPr>
        <p:spPr>
          <a:xfrm>
            <a:off x="5666688" y="3082507"/>
            <a:ext cx="1466370" cy="400039"/>
          </a:xfrm>
          <a:prstGeom prst="rect">
            <a:avLst/>
          </a:prstGeom>
          <a:noFill/>
        </p:spPr>
        <p:txBody>
          <a:bodyPr wrap="squar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40</a:t>
            </a:r>
            <a:endParaRPr lang="en-US" altLang="ko-KR" sz="200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0B23DF-F261-C168-07BC-9C34220683D0}"/>
              </a:ext>
            </a:extLst>
          </p:cNvPr>
          <p:cNvSpPr/>
          <p:nvPr/>
        </p:nvSpPr>
        <p:spPr>
          <a:xfrm>
            <a:off x="8383990" y="2864236"/>
            <a:ext cx="762483" cy="3302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특징</a:t>
            </a:r>
            <a:endParaRPr lang="ko-KR" altLang="en-US" b="1" dirty="0">
              <a:ln>
                <a:solidFill>
                  <a:srgbClr val="FF8E32">
                    <a:alpha val="0"/>
                  </a:srgbClr>
                </a:solidFill>
              </a:ln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EA845AA9-D4C0-8063-E2C3-5C80A3FA608B}"/>
              </a:ext>
            </a:extLst>
          </p:cNvPr>
          <p:cNvSpPr txBox="1"/>
          <p:nvPr/>
        </p:nvSpPr>
        <p:spPr>
          <a:xfrm>
            <a:off x="8383990" y="3281684"/>
            <a:ext cx="3742797" cy="892481"/>
          </a:xfrm>
          <a:prstGeom prst="rect">
            <a:avLst/>
          </a:prstGeom>
          <a:noFill/>
        </p:spPr>
        <p:txBody>
          <a:bodyPr wrap="squar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메인 딜러</a:t>
            </a:r>
            <a:endParaRPr lang="en-US" altLang="ko-KR" sz="140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 panose="020B0604020202020204" pitchFamily="34" charset="0"/>
              </a:rPr>
              <a:t>가장 어려운 캐릭터</a:t>
            </a:r>
            <a:endParaRPr lang="en-US" altLang="ko-KR" sz="140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 panose="020B0604020202020204" pitchFamily="34" charset="0"/>
              </a:rPr>
              <a:t>근거리 공격</a:t>
            </a:r>
            <a:endParaRPr lang="en-US" altLang="ko-KR" sz="140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95C31116-F806-77BA-FC1E-2B199DCC00D0}"/>
              </a:ext>
            </a:extLst>
          </p:cNvPr>
          <p:cNvSpPr txBox="1"/>
          <p:nvPr/>
        </p:nvSpPr>
        <p:spPr>
          <a:xfrm>
            <a:off x="4495525" y="2083688"/>
            <a:ext cx="1840435" cy="400039"/>
          </a:xfrm>
          <a:prstGeom prst="rect">
            <a:avLst/>
          </a:prstGeom>
          <a:noFill/>
        </p:spPr>
        <p:txBody>
          <a:bodyPr wrap="non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912813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20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</a:rPr>
              <a:t>캐릭터</a:t>
            </a:r>
            <a:r>
              <a:rPr lang="en-US" altLang="ko-KR" sz="2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</a:rPr>
              <a:t> </a:t>
            </a:r>
            <a:r>
              <a:rPr lang="en-US" altLang="ko-KR" sz="20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</a:rPr>
              <a:t>특성</a:t>
            </a:r>
            <a:endParaRPr lang="en-US" altLang="ko-KR" sz="200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3FAA85A-948B-FF04-A157-2E0AC3DF30B4}"/>
              </a:ext>
            </a:extLst>
          </p:cNvPr>
          <p:cNvSpPr/>
          <p:nvPr/>
        </p:nvSpPr>
        <p:spPr>
          <a:xfrm>
            <a:off x="4563615" y="4193748"/>
            <a:ext cx="980196" cy="388257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err="1">
                <a:ln>
                  <a:solidFill>
                    <a:srgbClr val="FF8E32">
                      <a:alpha val="0"/>
                    </a:srgbClr>
                  </a:solidFill>
                </a:ln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Keys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D8C2F55-FE58-34AF-2967-084886C39C8E}"/>
              </a:ext>
            </a:extLst>
          </p:cNvPr>
          <p:cNvSpPr/>
          <p:nvPr/>
        </p:nvSpPr>
        <p:spPr>
          <a:xfrm>
            <a:off x="4563616" y="4739791"/>
            <a:ext cx="1552548" cy="327024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b="1" err="1">
                <a:ln>
                  <a:solidFill>
                    <a:srgbClr val="FF8E32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Right</a:t>
            </a:r>
            <a:r>
              <a:rPr lang="ko-KR" altLang="en-US" sz="1400" b="1">
                <a:ln>
                  <a:solidFill>
                    <a:srgbClr val="FF8E32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400" b="1" err="1">
                <a:ln>
                  <a:solidFill>
                    <a:srgbClr val="FF8E32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Button</a:t>
            </a:r>
          </a:p>
        </p:txBody>
      </p:sp>
      <p:sp>
        <p:nvSpPr>
          <p:cNvPr id="26" name="TextBox 12">
            <a:extLst>
              <a:ext uri="{FF2B5EF4-FFF2-40B4-BE49-F238E27FC236}">
                <a16:creationId xmlns:a16="http://schemas.microsoft.com/office/drawing/2014/main" id="{0C7E81FB-E2BC-5B43-BF25-F59E46D63468}"/>
              </a:ext>
            </a:extLst>
          </p:cNvPr>
          <p:cNvSpPr txBox="1"/>
          <p:nvPr/>
        </p:nvSpPr>
        <p:spPr>
          <a:xfrm>
            <a:off x="6122276" y="4766164"/>
            <a:ext cx="1466370" cy="307706"/>
          </a:xfrm>
          <a:prstGeom prst="rect">
            <a:avLst/>
          </a:prstGeom>
          <a:noFill/>
        </p:spPr>
        <p:txBody>
          <a:bodyPr wrap="squar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ko-KR" sz="14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 panose="020B0604020202020204" pitchFamily="34" charset="0"/>
              </a:rPr>
              <a:t>가드</a:t>
            </a:r>
            <a:r>
              <a:rPr lang="en-US" altLang="ko-KR" sz="1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 panose="020B0604020202020204" pitchFamily="34" charset="0"/>
              </a:rPr>
              <a:t>(</a:t>
            </a:r>
            <a:r>
              <a:rPr lang="ko-KR" altLang="en-US" sz="1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 panose="020B0604020202020204" pitchFamily="34" charset="0"/>
              </a:rPr>
              <a:t>튕겨내기</a:t>
            </a:r>
            <a:r>
              <a:rPr lang="en-US" altLang="ko-KR" sz="1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F30991A-D311-6013-D42E-782A2C6B6923}"/>
              </a:ext>
            </a:extLst>
          </p:cNvPr>
          <p:cNvSpPr/>
          <p:nvPr/>
        </p:nvSpPr>
        <p:spPr>
          <a:xfrm>
            <a:off x="4557662" y="5192229"/>
            <a:ext cx="1552548" cy="327024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b="1" err="1">
                <a:ln>
                  <a:solidFill>
                    <a:srgbClr val="FF8E32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Left</a:t>
            </a:r>
            <a:r>
              <a:rPr lang="ko-KR" altLang="en-US" sz="1400" b="1">
                <a:ln>
                  <a:solidFill>
                    <a:srgbClr val="FF8E32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 </a:t>
            </a:r>
            <a:r>
              <a:rPr lang="ko-KR" altLang="en-US" sz="1400" b="1" err="1">
                <a:ln>
                  <a:solidFill>
                    <a:srgbClr val="FF8E32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Button</a:t>
            </a:r>
          </a:p>
        </p:txBody>
      </p:sp>
      <p:sp>
        <p:nvSpPr>
          <p:cNvPr id="28" name="TextBox 14">
            <a:extLst>
              <a:ext uri="{FF2B5EF4-FFF2-40B4-BE49-F238E27FC236}">
                <a16:creationId xmlns:a16="http://schemas.microsoft.com/office/drawing/2014/main" id="{74466B00-63DD-DEF6-D098-46B8899353E1}"/>
              </a:ext>
            </a:extLst>
          </p:cNvPr>
          <p:cNvSpPr txBox="1"/>
          <p:nvPr/>
        </p:nvSpPr>
        <p:spPr>
          <a:xfrm>
            <a:off x="6132897" y="5209879"/>
            <a:ext cx="2043823" cy="307706"/>
          </a:xfrm>
          <a:prstGeom prst="rect">
            <a:avLst/>
          </a:prstGeom>
          <a:noFill/>
        </p:spPr>
        <p:txBody>
          <a:bodyPr wrap="squar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ko-KR" sz="14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평타</a:t>
            </a:r>
            <a:r>
              <a:rPr lang="en-US" altLang="ko-KR" sz="1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 (검 </a:t>
            </a:r>
            <a:r>
              <a:rPr lang="en-US" altLang="ko-KR" sz="14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휘두르기</a:t>
            </a:r>
            <a:r>
              <a:rPr lang="en-US" altLang="ko-KR" sz="1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)</a:t>
            </a:r>
            <a:endParaRPr lang="en-US" altLang="ko-KR" sz="140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F102C59-2534-851E-FD95-764CBDCB2E70}"/>
              </a:ext>
            </a:extLst>
          </p:cNvPr>
          <p:cNvSpPr/>
          <p:nvPr/>
        </p:nvSpPr>
        <p:spPr>
          <a:xfrm>
            <a:off x="4557661" y="5674431"/>
            <a:ext cx="1552548" cy="327024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b="1" err="1">
                <a:ln>
                  <a:solidFill>
                    <a:srgbClr val="FF8E32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Skill</a:t>
            </a:r>
            <a:r>
              <a:rPr lang="ko-KR" altLang="en-US" sz="1400" b="1">
                <a:ln>
                  <a:solidFill>
                    <a:srgbClr val="FF8E32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400" b="1" err="1">
                <a:ln>
                  <a:solidFill>
                    <a:srgbClr val="FF8E32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keys</a:t>
            </a:r>
          </a:p>
        </p:txBody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18100889-3C3D-CAD2-8C6E-5A355526CEB7}"/>
              </a:ext>
            </a:extLst>
          </p:cNvPr>
          <p:cNvSpPr txBox="1"/>
          <p:nvPr/>
        </p:nvSpPr>
        <p:spPr>
          <a:xfrm>
            <a:off x="6132897" y="5633209"/>
            <a:ext cx="2251093" cy="523149"/>
          </a:xfrm>
          <a:prstGeom prst="rect">
            <a:avLst/>
          </a:prstGeom>
          <a:noFill/>
        </p:spPr>
        <p:txBody>
          <a:bodyPr wrap="squar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ko-KR" altLang="en-US" sz="14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대쉬</a:t>
            </a:r>
            <a:r>
              <a:rPr lang="en-US" altLang="ko-KR" sz="1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, </a:t>
            </a:r>
            <a:br>
              <a:rPr lang="en-US" altLang="ko-KR" sz="1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</a:br>
            <a:r>
              <a:rPr lang="ko-KR" altLang="en-US" sz="1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특정 위치로 빠르게 이동</a:t>
            </a:r>
            <a:endParaRPr lang="en-US" altLang="ko-KR" sz="140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 panose="020B0604020202020204" pitchFamily="34" charset="0"/>
            </a:endParaRPr>
          </a:p>
        </p:txBody>
      </p:sp>
      <p:pic>
        <p:nvPicPr>
          <p:cNvPr id="2" name="그림 1" descr="도표이(가) 표시된 사진&#10;&#10;자동 생성된 설명">
            <a:extLst>
              <a:ext uri="{FF2B5EF4-FFF2-40B4-BE49-F238E27FC236}">
                <a16:creationId xmlns:a16="http://schemas.microsoft.com/office/drawing/2014/main" id="{7CFE1B1B-2FB9-0095-02C1-0925D939D2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275" b="70098" l="36601" r="63399">
                        <a14:foregroundMark x1="48745" y1="34357" x2="48693" y2="33824"/>
                        <a14:foregroundMark x1="48121" y1="27966" x2="48312" y2="29925"/>
                        <a14:foregroundMark x1="46732" y1="13725" x2="48025" y2="26977"/>
                        <a14:foregroundMark x1="41033" y1="40659" x2="41176" y2="42157"/>
                        <a14:foregroundMark x1="40401" y1="34024" x2="40939" y2="39672"/>
                        <a14:foregroundMark x1="39619" y1="25811" x2="39893" y2="28689"/>
                        <a14:foregroundMark x1="38235" y1="11275" x2="39329" y2="22762"/>
                        <a14:foregroundMark x1="40196" y1="47059" x2="40850" y2="50980"/>
                        <a14:backgroundMark x1="43464" y1="42647" x2="43137" y2="43137"/>
                        <a14:backgroundMark x1="42810" y1="39216" x2="43464" y2="20098"/>
                        <a14:backgroundMark x1="41503" y1="39216" x2="41503" y2="36275"/>
                        <a14:backgroundMark x1="41830" y1="35784" x2="40850" y2="29412"/>
                        <a14:backgroundMark x1="47059" y1="30392" x2="47712" y2="29412"/>
                        <a14:backgroundMark x1="47059" y1="29412" x2="47059" y2="24020"/>
                        <a14:backgroundMark x1="47386" y1="28431" x2="45425" y2="19118"/>
                        <a14:backgroundMark x1="47059" y1="24020" x2="46405" y2="19608"/>
                        <a14:backgroundMark x1="46732" y1="21569" x2="46078" y2="15686"/>
                        <a14:backgroundMark x1="41503" y1="27941" x2="40523" y2="27941"/>
                      </a14:backgroundRemoval>
                    </a14:imgEffect>
                  </a14:imgLayer>
                </a14:imgProps>
              </a:ext>
            </a:extLst>
          </a:blip>
          <a:srcRect l="33862" t="7954" r="32804" b="23895"/>
          <a:stretch/>
        </p:blipFill>
        <p:spPr>
          <a:xfrm>
            <a:off x="1525499" y="2421266"/>
            <a:ext cx="1982357" cy="2627014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7DC095C5-AF41-6834-0D13-25A9D817269D}"/>
              </a:ext>
            </a:extLst>
          </p:cNvPr>
          <p:cNvGrpSpPr/>
          <p:nvPr/>
        </p:nvGrpSpPr>
        <p:grpSpPr>
          <a:xfrm>
            <a:off x="1086455" y="5001446"/>
            <a:ext cx="2860444" cy="949627"/>
            <a:chOff x="814823" y="3878263"/>
            <a:chExt cx="2260880" cy="1193412"/>
          </a:xfrm>
        </p:grpSpPr>
        <p:sp>
          <p:nvSpPr>
            <p:cNvPr id="7" name="TextBox 15">
              <a:extLst>
                <a:ext uri="{FF2B5EF4-FFF2-40B4-BE49-F238E27FC236}">
                  <a16:creationId xmlns:a16="http://schemas.microsoft.com/office/drawing/2014/main" id="{93A47D00-39B3-3D40-CAE7-981702B0F2BF}"/>
                </a:ext>
              </a:extLst>
            </p:cNvPr>
            <p:cNvSpPr txBox="1"/>
            <p:nvPr/>
          </p:nvSpPr>
          <p:spPr>
            <a:xfrm>
              <a:off x="814823" y="4569986"/>
              <a:ext cx="2260880" cy="501689"/>
            </a:xfrm>
            <a:prstGeom prst="rect">
              <a:avLst/>
            </a:prstGeom>
            <a:noFill/>
          </p:spPr>
          <p:txBody>
            <a:bodyPr wrap="square" lIns="91374" tIns="45685" rIns="91374" bIns="45685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2813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ko-KR" altLang="en-US" dirty="0">
                  <a:ln>
                    <a:solidFill>
                      <a:srgbClr val="FFFFFF">
                        <a:lumMod val="85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Arial"/>
                </a:rPr>
                <a:t>근거리 메인 딜러</a:t>
              </a:r>
              <a:endParaRPr lang="en-US" altLang="ko-KR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endParaRPr>
            </a:p>
          </p:txBody>
        </p:sp>
        <p:sp>
          <p:nvSpPr>
            <p:cNvPr id="9" name="TextBox 16">
              <a:extLst>
                <a:ext uri="{FF2B5EF4-FFF2-40B4-BE49-F238E27FC236}">
                  <a16:creationId xmlns:a16="http://schemas.microsoft.com/office/drawing/2014/main" id="{845B1E6B-0EEC-E8E3-267E-01B70AFB4C1D}"/>
                </a:ext>
              </a:extLst>
            </p:cNvPr>
            <p:cNvSpPr txBox="1"/>
            <p:nvPr/>
          </p:nvSpPr>
          <p:spPr>
            <a:xfrm>
              <a:off x="1081578" y="3878263"/>
              <a:ext cx="1704270" cy="734808"/>
            </a:xfrm>
            <a:prstGeom prst="rect">
              <a:avLst/>
            </a:prstGeom>
            <a:noFill/>
          </p:spPr>
          <p:txBody>
            <a:bodyPr wrap="none" lIns="91374" tIns="45685" rIns="91374" bIns="45685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2813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ko-KR" altLang="en-US" sz="3200" dirty="0">
                  <a:ln>
                    <a:solidFill>
                      <a:srgbClr val="FFFFFF">
                        <a:lumMod val="85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/>
                </a:rPr>
                <a:t>프로그래머</a:t>
              </a:r>
              <a:endParaRPr lang="en-US" altLang="ko-KR" sz="32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464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CE7603-3C57-132B-EF90-458B966CB9B4}"/>
              </a:ext>
            </a:extLst>
          </p:cNvPr>
          <p:cNvSpPr txBox="1"/>
          <p:nvPr/>
        </p:nvSpPr>
        <p:spPr>
          <a:xfrm>
            <a:off x="694466" y="706644"/>
            <a:ext cx="3651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03.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게임 요소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98838505-E210-841F-EF96-F4363D6C4532}"/>
              </a:ext>
            </a:extLst>
          </p:cNvPr>
          <p:cNvSpPr txBox="1"/>
          <p:nvPr/>
        </p:nvSpPr>
        <p:spPr>
          <a:xfrm>
            <a:off x="1099663" y="1580099"/>
            <a:ext cx="1374730" cy="400039"/>
          </a:xfrm>
          <a:prstGeom prst="rect">
            <a:avLst/>
          </a:prstGeom>
          <a:noFill/>
        </p:spPr>
        <p:txBody>
          <a:bodyPr wrap="non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ko-KR" sz="2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 panose="020B0604020202020204" pitchFamily="34" charset="0"/>
              </a:rPr>
              <a:t>Monster</a:t>
            </a:r>
            <a:endParaRPr lang="ko-KR" altLang="en-US" sz="200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62FFD9-4A6C-0D15-D897-71867E144F31}"/>
              </a:ext>
            </a:extLst>
          </p:cNvPr>
          <p:cNvSpPr txBox="1"/>
          <p:nvPr/>
        </p:nvSpPr>
        <p:spPr>
          <a:xfrm>
            <a:off x="2901357" y="5139591"/>
            <a:ext cx="1069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원숭이</a:t>
            </a:r>
            <a:endParaRPr lang="ko-KR" altLang="en-US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94BE0D-B1DF-06A0-7D51-F92D43CBDE20}"/>
              </a:ext>
            </a:extLst>
          </p:cNvPr>
          <p:cNvSpPr txBox="1"/>
          <p:nvPr/>
        </p:nvSpPr>
        <p:spPr>
          <a:xfrm>
            <a:off x="5413761" y="4954924"/>
            <a:ext cx="13644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용암</a:t>
            </a:r>
            <a:b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24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괴생물체</a:t>
            </a:r>
            <a:endParaRPr lang="ko-KR" altLang="en-US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8D4C58-1DB5-957F-111E-B74C4B58407C}"/>
              </a:ext>
            </a:extLst>
          </p:cNvPr>
          <p:cNvSpPr txBox="1"/>
          <p:nvPr/>
        </p:nvSpPr>
        <p:spPr>
          <a:xfrm>
            <a:off x="8002655" y="5139591"/>
            <a:ext cx="1749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외계 생명체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CD54F7BB-1316-816A-0704-D82D7BA77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306" l="7985" r="89734">
                        <a14:foregroundMark x1="33080" y1="11111" x2="34601" y2="0"/>
                        <a14:foregroundMark x1="41065" y1="13131" x2="57795" y2="19529"/>
                        <a14:foregroundMark x1="64639" y1="22896" x2="60076" y2="673"/>
                        <a14:foregroundMark x1="71483" y1="19865" x2="68441" y2="10774"/>
                        <a14:foregroundMark x1="19772" y1="22559" x2="18631" y2="1684"/>
                        <a14:foregroundMark x1="8745" y1="59259" x2="9125" y2="47811"/>
                        <a14:foregroundMark x1="22814" y1="92256" x2="38023" y2="92256"/>
                        <a14:foregroundMark x1="59316" y1="95286" x2="73764" y2="973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9613" y="2419350"/>
            <a:ext cx="2032771" cy="229556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20900F1-0C6D-7DAB-8DD2-E81326F37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49" b="94498" l="9766" r="89844">
                        <a14:foregroundMark x1="44531" y1="8414" x2="48047" y2="6472"/>
                        <a14:foregroundMark x1="32031" y1="90615" x2="28906" y2="94498"/>
                        <a14:foregroundMark x1="77344" y1="94498" x2="79688" y2="941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50635" y="2334498"/>
            <a:ext cx="2170967" cy="262042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DFAD771-B938-8BEC-5887-63B994334C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874" b="98319" l="8564" r="99724">
                        <a14:foregroundMark x1="61326" y1="10588" x2="64641" y2="5042"/>
                        <a14:foregroundMark x1="18508" y1="91597" x2="31215" y2="91933"/>
                        <a14:foregroundMark x1="9669" y1="89076" x2="8564" y2="89412"/>
                        <a14:foregroundMark x1="64641" y1="98487" x2="74033" y2="96303"/>
                        <a14:foregroundMark x1="88950" y1="94454" x2="99724" y2="895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23897" y="1820964"/>
            <a:ext cx="1906712" cy="313396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04A3D3E-4740-EE25-2B3C-A812B24A1860}"/>
              </a:ext>
            </a:extLst>
          </p:cNvPr>
          <p:cNvSpPr/>
          <p:nvPr/>
        </p:nvSpPr>
        <p:spPr>
          <a:xfrm>
            <a:off x="9905998" y="257058"/>
            <a:ext cx="2032701" cy="39736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794C85-7951-9FC0-8181-4A42AA52024A}"/>
              </a:ext>
            </a:extLst>
          </p:cNvPr>
          <p:cNvSpPr txBox="1"/>
          <p:nvPr/>
        </p:nvSpPr>
        <p:spPr>
          <a:xfrm>
            <a:off x="10368350" y="27498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추가구현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9AC328-120B-7768-8ED2-2C0B172FDDAD}"/>
              </a:ext>
            </a:extLst>
          </p:cNvPr>
          <p:cNvSpPr/>
          <p:nvPr/>
        </p:nvSpPr>
        <p:spPr>
          <a:xfrm>
            <a:off x="4782393" y="1780118"/>
            <a:ext cx="5585957" cy="42531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414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AAC0C7-0809-4983-1488-31988DEE7528}"/>
              </a:ext>
            </a:extLst>
          </p:cNvPr>
          <p:cNvSpPr txBox="1"/>
          <p:nvPr/>
        </p:nvSpPr>
        <p:spPr>
          <a:xfrm>
            <a:off x="3344686" y="496600"/>
            <a:ext cx="55026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55CFD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CONTENTS</a:t>
            </a:r>
            <a:endParaRPr lang="ko-KR" altLang="en-US" sz="6000" dirty="0">
              <a:solidFill>
                <a:srgbClr val="55CFD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D1FEDFE6-E2D2-6F44-F4D4-605924EF27DC}"/>
              </a:ext>
            </a:extLst>
          </p:cNvPr>
          <p:cNvSpPr txBox="1"/>
          <p:nvPr/>
        </p:nvSpPr>
        <p:spPr>
          <a:xfrm>
            <a:off x="2333242" y="1867572"/>
            <a:ext cx="766423" cy="52314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8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 panose="020B0604020202020204" pitchFamily="34" charset="0"/>
              </a:rPr>
              <a:t>01.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0A2A1113-6091-4F2B-5876-FA8CFC74C6B2}"/>
              </a:ext>
            </a:extLst>
          </p:cNvPr>
          <p:cNvSpPr txBox="1"/>
          <p:nvPr/>
        </p:nvSpPr>
        <p:spPr>
          <a:xfrm>
            <a:off x="3035785" y="1898349"/>
            <a:ext cx="1500599" cy="461594"/>
          </a:xfrm>
          <a:prstGeom prst="rect">
            <a:avLst/>
          </a:prstGeom>
          <a:noFill/>
        </p:spPr>
        <p:txBody>
          <a:bodyPr wrap="non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ko-KR" altLang="en-US" sz="2400" b="1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</a:rPr>
              <a:t>게임 개요</a:t>
            </a:r>
            <a:endParaRPr lang="ko-KR" altLang="en-US" sz="2400" b="1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C4B9A9BF-3FC0-5874-41DC-569B2B7A6D55}"/>
              </a:ext>
            </a:extLst>
          </p:cNvPr>
          <p:cNvSpPr txBox="1"/>
          <p:nvPr/>
        </p:nvSpPr>
        <p:spPr>
          <a:xfrm>
            <a:off x="2716453" y="2515044"/>
            <a:ext cx="1866083" cy="1307980"/>
          </a:xfrm>
          <a:prstGeom prst="rect">
            <a:avLst/>
          </a:prstGeom>
          <a:noFill/>
        </p:spPr>
        <p:txBody>
          <a:bodyPr wrap="non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</a:rPr>
              <a:t>게임 소개 </a:t>
            </a:r>
            <a:r>
              <a:rPr lang="en-US" altLang="ko-KR" sz="16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</a:rPr>
              <a:t>&amp; </a:t>
            </a:r>
            <a:r>
              <a:rPr lang="ko-KR" altLang="en-US" sz="16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</a:rPr>
              <a:t>장르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6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</a:rPr>
              <a:t>주요 이용자</a:t>
            </a:r>
            <a:endParaRPr kumimoji="1" lang="en-US" altLang="ko-KR" sz="16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Arial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6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</a:rPr>
              <a:t>게임 흐름</a:t>
            </a:r>
            <a:endParaRPr kumimoji="1" lang="en-US" altLang="ko-KR" sz="16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Arial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6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</a:rPr>
              <a:t>개발 범위</a:t>
            </a:r>
            <a:endParaRPr kumimoji="1" lang="en-US" altLang="ko-KR" sz="16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Arial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BCAA2954-5A2C-EB75-E371-91235EBE13E0}"/>
              </a:ext>
            </a:extLst>
          </p:cNvPr>
          <p:cNvSpPr txBox="1"/>
          <p:nvPr/>
        </p:nvSpPr>
        <p:spPr>
          <a:xfrm>
            <a:off x="5001589" y="1861290"/>
            <a:ext cx="766423" cy="52314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8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 panose="020B0604020202020204" pitchFamily="34" charset="0"/>
              </a:rPr>
              <a:t>02.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FA1A8281-1A70-6D1D-D4FA-774C99732934}"/>
              </a:ext>
            </a:extLst>
          </p:cNvPr>
          <p:cNvSpPr txBox="1"/>
          <p:nvPr/>
        </p:nvSpPr>
        <p:spPr>
          <a:xfrm>
            <a:off x="5702072" y="1874351"/>
            <a:ext cx="1500599" cy="461594"/>
          </a:xfrm>
          <a:prstGeom prst="rect">
            <a:avLst/>
          </a:prstGeom>
          <a:noFill/>
        </p:spPr>
        <p:txBody>
          <a:bodyPr wrap="non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ko-KR" altLang="en-US" sz="2400" b="1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</a:rPr>
              <a:t>게임 컨셉</a:t>
            </a:r>
            <a:endParaRPr lang="ko-KR" altLang="en-US" sz="2400" b="1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20F3B80D-AB45-0C9D-D496-478F49F6D3BF}"/>
              </a:ext>
            </a:extLst>
          </p:cNvPr>
          <p:cNvSpPr txBox="1"/>
          <p:nvPr/>
        </p:nvSpPr>
        <p:spPr>
          <a:xfrm>
            <a:off x="5384653" y="2509018"/>
            <a:ext cx="1402815" cy="1307980"/>
          </a:xfrm>
          <a:prstGeom prst="rect">
            <a:avLst/>
          </a:prstGeom>
          <a:noFill/>
        </p:spPr>
        <p:txBody>
          <a:bodyPr wrap="non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</a:rPr>
              <a:t>플레이 컨셉</a:t>
            </a:r>
            <a:endParaRPr lang="ko-KR" altLang="en-US" sz="160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</a:rPr>
              <a:t>그래픽 컨셉</a:t>
            </a:r>
            <a:endParaRPr lang="ko-KR" altLang="en-US" sz="160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</a:rPr>
              <a:t>사운드 컨셉</a:t>
            </a:r>
          </a:p>
          <a:p>
            <a:pPr marL="171450" indent="-171450" defTabSz="912813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</a:rPr>
              <a:t>UI 컨셉</a:t>
            </a:r>
            <a:endParaRPr lang="ko-KR" altLang="en-US" sz="160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5FE77050-83AF-E359-29B7-5F0D4E91B160}"/>
              </a:ext>
            </a:extLst>
          </p:cNvPr>
          <p:cNvSpPr txBox="1"/>
          <p:nvPr/>
        </p:nvSpPr>
        <p:spPr>
          <a:xfrm>
            <a:off x="7663406" y="1855498"/>
            <a:ext cx="766423" cy="52314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8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 panose="020B0604020202020204" pitchFamily="34" charset="0"/>
              </a:rPr>
              <a:t>03.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BC2E0E63-4779-43CF-7327-3CBA823183F3}"/>
              </a:ext>
            </a:extLst>
          </p:cNvPr>
          <p:cNvSpPr txBox="1"/>
          <p:nvPr/>
        </p:nvSpPr>
        <p:spPr>
          <a:xfrm>
            <a:off x="8347765" y="1898349"/>
            <a:ext cx="1500599" cy="461594"/>
          </a:xfrm>
          <a:prstGeom prst="rect">
            <a:avLst/>
          </a:prstGeom>
          <a:noFill/>
        </p:spPr>
        <p:txBody>
          <a:bodyPr wrap="non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</a:rPr>
              <a:t>게임 요소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6D661139-9C54-30CD-D0C7-757C8ADFB008}"/>
              </a:ext>
            </a:extLst>
          </p:cNvPr>
          <p:cNvSpPr txBox="1"/>
          <p:nvPr/>
        </p:nvSpPr>
        <p:spPr>
          <a:xfrm>
            <a:off x="8053147" y="2515044"/>
            <a:ext cx="1402815" cy="1631145"/>
          </a:xfrm>
          <a:prstGeom prst="rect">
            <a:avLst/>
          </a:prstGeom>
          <a:noFill/>
        </p:spPr>
        <p:txBody>
          <a:bodyPr wrap="non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</a:rPr>
              <a:t>마을 특징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</a:rPr>
              <a:t>캐릭터 특징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</a:rPr>
              <a:t>던전 특징</a:t>
            </a:r>
            <a:endParaRPr lang="ko-KR" altLang="en-US" sz="160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Arial" panose="020B0604020202020204" pitchFamily="34" charset="0"/>
            </a:endParaRPr>
          </a:p>
          <a:p>
            <a:pPr marL="171450" indent="-171450" defTabSz="912813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</a:rPr>
              <a:t>몬스터 특징</a:t>
            </a:r>
            <a:endParaRPr lang="en-US" altLang="ko-KR" sz="160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Arial"/>
            </a:endParaRPr>
          </a:p>
          <a:p>
            <a:pPr marL="171450" indent="-171450" defTabSz="912813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</a:rPr>
              <a:t>추가 구현</a:t>
            </a:r>
            <a:endParaRPr lang="ko-KR" altLang="en-US" sz="160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Arial" panose="020B0604020202020204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21145E1-B51D-9121-BCCA-8FFA2ABE3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02" b="93162" l="10000" r="90000">
                        <a14:foregroundMark x1="48182" y1="22222" x2="38182" y2="61966"/>
                        <a14:foregroundMark x1="61818" y1="21795" x2="52273" y2="68376"/>
                        <a14:foregroundMark x1="67273" y1="29915" x2="56818" y2="74786"/>
                        <a14:foregroundMark x1="78636" y1="53419" x2="23636" y2="79060"/>
                        <a14:foregroundMark x1="23636" y1="79060" x2="23636" y2="79060"/>
                        <a14:foregroundMark x1="35909" y1="55983" x2="15909" y2="78205"/>
                        <a14:foregroundMark x1="40455" y1="77778" x2="38182" y2="88034"/>
                        <a14:foregroundMark x1="33182" y1="91880" x2="39545" y2="92735"/>
                        <a14:foregroundMark x1="55000" y1="93162" x2="64545" y2="735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69964" y="4027759"/>
            <a:ext cx="2095792" cy="222916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E996DFC-0841-4E46-DEDE-AE1ECFA1D6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90" b="93897" l="6393" r="89498">
                        <a14:foregroundMark x1="13242" y1="21596" x2="12329" y2="21127"/>
                        <a14:foregroundMark x1="14155" y1="26291" x2="15525" y2="23944"/>
                        <a14:foregroundMark x1="16438" y1="25822" x2="19635" y2="23474"/>
                        <a14:foregroundMark x1="16895" y1="12676" x2="21005" y2="18779"/>
                        <a14:foregroundMark x1="18721" y1="11737" x2="9132" y2="22535"/>
                        <a14:foregroundMark x1="9132" y1="20188" x2="13699" y2="13146"/>
                        <a14:foregroundMark x1="14155" y1="11737" x2="6393" y2="21127"/>
                        <a14:foregroundMark x1="16895" y1="29108" x2="32420" y2="49296"/>
                        <a14:foregroundMark x1="22831" y1="39437" x2="50228" y2="46479"/>
                        <a14:foregroundMark x1="20091" y1="39437" x2="21918" y2="48826"/>
                        <a14:foregroundMark x1="36530" y1="50235" x2="39269" y2="16901"/>
                        <a14:foregroundMark x1="39269" y1="16901" x2="39726" y2="15493"/>
                        <a14:foregroundMark x1="33790" y1="19249" x2="55251" y2="28638"/>
                        <a14:foregroundMark x1="55251" y1="28638" x2="54795" y2="56338"/>
                        <a14:foregroundMark x1="32877" y1="20657" x2="47489" y2="16432"/>
                        <a14:foregroundMark x1="39726" y1="16901" x2="59361" y2="32394"/>
                        <a14:foregroundMark x1="59361" y1="32394" x2="59361" y2="32394"/>
                        <a14:foregroundMark x1="52055" y1="20657" x2="52055" y2="20657"/>
                        <a14:foregroundMark x1="46119" y1="14085" x2="61187" y2="27700"/>
                        <a14:foregroundMark x1="59361" y1="30986" x2="61187" y2="68075"/>
                        <a14:foregroundMark x1="35160" y1="52113" x2="39269" y2="81221"/>
                        <a14:foregroundMark x1="39269" y1="81221" x2="44292" y2="90610"/>
                        <a14:foregroundMark x1="45662" y1="87324" x2="33790" y2="58685"/>
                        <a14:foregroundMark x1="33790" y1="58685" x2="34703" y2="45070"/>
                        <a14:foregroundMark x1="37443" y1="91549" x2="42922" y2="91549"/>
                        <a14:foregroundMark x1="38813" y1="93427" x2="44749" y2="93897"/>
                        <a14:foregroundMark x1="45205" y1="86854" x2="52968" y2="39906"/>
                        <a14:foregroundMark x1="52968" y1="39906" x2="72146" y2="80751"/>
                        <a14:foregroundMark x1="72146" y1="80751" x2="67580" y2="84507"/>
                        <a14:foregroundMark x1="65753" y1="90141" x2="62557" y2="56338"/>
                        <a14:foregroundMark x1="84475" y1="81221" x2="70776" y2="61972"/>
                        <a14:foregroundMark x1="70776" y1="61972" x2="63014" y2="39437"/>
                        <a14:foregroundMark x1="78082" y1="36620" x2="52968" y2="469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706659" y="4247230"/>
            <a:ext cx="2086266" cy="202910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69A9D6D-A589-B72C-CAD6-26EB414FA3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390" b="94366" l="4103" r="89744">
                        <a14:foregroundMark x1="14872" y1="29108" x2="9064" y2="32146"/>
                        <a14:foregroundMark x1="13504" y1="36067" x2="23590" y2="57746"/>
                        <a14:foregroundMark x1="27179" y1="53991" x2="41026" y2="20188"/>
                        <a14:foregroundMark x1="41026" y1="20188" x2="41026" y2="19249"/>
                        <a14:foregroundMark x1="34359" y1="47887" x2="36410" y2="77465"/>
                        <a14:foregroundMark x1="36410" y1="77465" x2="37949" y2="80282"/>
                        <a14:foregroundMark x1="36923" y1="94366" x2="52308" y2="78404"/>
                        <a14:foregroundMark x1="58974" y1="86854" x2="66154" y2="34742"/>
                        <a14:foregroundMark x1="66154" y1="34742" x2="62564" y2="30516"/>
                        <a14:foregroundMark x1="57436" y1="52113" x2="66154" y2="86854"/>
                        <a14:foregroundMark x1="68718" y1="90610" x2="77949" y2="76056"/>
                        <a14:foregroundMark x1="88205" y1="79812" x2="60513" y2="64319"/>
                        <a14:foregroundMark x1="45641" y1="44131" x2="53333" y2="43662"/>
                        <a14:foregroundMark x1="52308" y1="38967" x2="57436" y2="53991"/>
                        <a14:foregroundMark x1="42564" y1="14085" x2="37949" y2="21596"/>
                        <a14:backgroundMark x1="6154" y1="36620" x2="0" y2="30047"/>
                        <a14:backgroundMark x1="4615" y1="33333" x2="6154" y2="38028"/>
                        <a14:backgroundMark x1="7692" y1="38028" x2="3077" y2="347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7243" y="4247230"/>
            <a:ext cx="1857634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33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CE7603-3C57-132B-EF90-458B966CB9B4}"/>
              </a:ext>
            </a:extLst>
          </p:cNvPr>
          <p:cNvSpPr txBox="1"/>
          <p:nvPr/>
        </p:nvSpPr>
        <p:spPr>
          <a:xfrm>
            <a:off x="694466" y="706644"/>
            <a:ext cx="3651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03.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게임 요소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98838505-E210-841F-EF96-F4363D6C4532}"/>
              </a:ext>
            </a:extLst>
          </p:cNvPr>
          <p:cNvSpPr txBox="1"/>
          <p:nvPr/>
        </p:nvSpPr>
        <p:spPr>
          <a:xfrm>
            <a:off x="1099663" y="1580099"/>
            <a:ext cx="1374730" cy="400039"/>
          </a:xfrm>
          <a:prstGeom prst="rect">
            <a:avLst/>
          </a:prstGeom>
          <a:noFill/>
        </p:spPr>
        <p:txBody>
          <a:bodyPr wrap="non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ko-KR" sz="2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 panose="020B0604020202020204" pitchFamily="34" charset="0"/>
              </a:rPr>
              <a:t>Monster</a:t>
            </a:r>
            <a:endParaRPr lang="ko-KR" altLang="en-US" sz="200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62FFD9-4A6C-0D15-D897-71867E144F31}"/>
              </a:ext>
            </a:extLst>
          </p:cNvPr>
          <p:cNvSpPr txBox="1"/>
          <p:nvPr/>
        </p:nvSpPr>
        <p:spPr>
          <a:xfrm>
            <a:off x="1650385" y="5330091"/>
            <a:ext cx="1069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원숭이</a:t>
            </a:r>
            <a:endParaRPr lang="ko-KR" altLang="en-US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020900F1-0C6D-7DAB-8DD2-E81326F37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49" b="94498" l="9766" r="89844">
                        <a14:foregroundMark x1="44531" y1="8414" x2="48047" y2="6472"/>
                        <a14:foregroundMark x1="32031" y1="90615" x2="28906" y2="94498"/>
                        <a14:foregroundMark x1="77344" y1="94498" x2="79688" y2="941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9663" y="2524998"/>
            <a:ext cx="2170967" cy="262042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FDF9E17-1F92-54F7-23C9-D11C0D8F4FE5}"/>
              </a:ext>
            </a:extLst>
          </p:cNvPr>
          <p:cNvSpPr/>
          <p:nvPr/>
        </p:nvSpPr>
        <p:spPr>
          <a:xfrm>
            <a:off x="3516145" y="3600105"/>
            <a:ext cx="762483" cy="3302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특징</a:t>
            </a:r>
            <a:endParaRPr lang="ko-KR" altLang="en-US" sz="2000" dirty="0">
              <a:ln>
                <a:solidFill>
                  <a:srgbClr val="FF8E32">
                    <a:alpha val="0"/>
                  </a:srgbClr>
                </a:solidFill>
              </a:ln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BDD2588E-7CEE-9A58-B055-BEE7DECBEBA9}"/>
              </a:ext>
            </a:extLst>
          </p:cNvPr>
          <p:cNvSpPr txBox="1"/>
          <p:nvPr/>
        </p:nvSpPr>
        <p:spPr>
          <a:xfrm>
            <a:off x="3516145" y="4045717"/>
            <a:ext cx="3742797" cy="661649"/>
          </a:xfrm>
          <a:prstGeom prst="rect">
            <a:avLst/>
          </a:prstGeom>
          <a:noFill/>
        </p:spPr>
        <p:txBody>
          <a:bodyPr wrap="squar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6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나무를</a:t>
            </a:r>
            <a:r>
              <a:rPr lang="en-US" altLang="ko-KR" sz="16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</a:t>
            </a:r>
            <a:r>
              <a:rPr lang="en-US" altLang="ko-KR" sz="16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타고다닐</a:t>
            </a:r>
            <a:r>
              <a:rPr lang="en-US" altLang="ko-KR" sz="16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수 </a:t>
            </a:r>
            <a:r>
              <a:rPr lang="en-US" altLang="ko-KR" sz="16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있다</a:t>
            </a:r>
            <a:r>
              <a:rPr lang="en-US" altLang="ko-KR" sz="16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.</a:t>
            </a:r>
          </a:p>
          <a:p>
            <a:pPr marL="171450" indent="-171450" defTabSz="912813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6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돌이나</a:t>
            </a:r>
            <a:r>
              <a:rPr lang="en-US" altLang="ko-KR" sz="16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</a:t>
            </a:r>
            <a:r>
              <a:rPr lang="en-US" altLang="ko-KR" sz="16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나무를</a:t>
            </a:r>
            <a:r>
              <a:rPr lang="en-US" altLang="ko-KR" sz="16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</a:t>
            </a:r>
            <a:r>
              <a:rPr lang="en-US" altLang="ko-KR" sz="16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던져서</a:t>
            </a:r>
            <a:r>
              <a:rPr lang="en-US" altLang="ko-KR" sz="16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</a:t>
            </a:r>
            <a:r>
              <a:rPr lang="en-US" altLang="ko-KR" sz="16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공격한다</a:t>
            </a:r>
            <a:r>
              <a:rPr lang="en-US" altLang="ko-KR" sz="16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.</a:t>
            </a:r>
            <a:endParaRPr lang="en-US" altLang="ko-KR" sz="160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 panose="020B0604020202020204" pitchFamily="34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85344123-189D-673D-164F-BED9D2325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445" y="1118494"/>
            <a:ext cx="4283895" cy="500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3733E5E-A9B8-9F84-8584-2389D24687E5}"/>
              </a:ext>
            </a:extLst>
          </p:cNvPr>
          <p:cNvSpPr/>
          <p:nvPr/>
        </p:nvSpPr>
        <p:spPr>
          <a:xfrm>
            <a:off x="3516145" y="2489637"/>
            <a:ext cx="762483" cy="3302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배경</a:t>
            </a:r>
            <a:endParaRPr lang="ko-KR" altLang="en-US" sz="2000" dirty="0">
              <a:ln>
                <a:solidFill>
                  <a:srgbClr val="FF8E32">
                    <a:alpha val="0"/>
                  </a:srgbClr>
                </a:solidFill>
              </a:ln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25A1E99C-2979-6C6C-102D-5A38AE58DB37}"/>
              </a:ext>
            </a:extLst>
          </p:cNvPr>
          <p:cNvSpPr txBox="1"/>
          <p:nvPr/>
        </p:nvSpPr>
        <p:spPr>
          <a:xfrm>
            <a:off x="3516144" y="2913721"/>
            <a:ext cx="3742797" cy="338484"/>
          </a:xfrm>
          <a:prstGeom prst="rect">
            <a:avLst/>
          </a:prstGeom>
          <a:noFill/>
        </p:spPr>
        <p:txBody>
          <a:bodyPr wrap="squar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 panose="020B0604020202020204" pitchFamily="34" charset="0"/>
              </a:rPr>
              <a:t>살짝 어두운 배경의 숲 </a:t>
            </a:r>
            <a:r>
              <a:rPr lang="en-US" altLang="ko-KR" sz="16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 panose="020B0604020202020204" pitchFamily="34" charset="0"/>
              </a:rPr>
              <a:t>+ </a:t>
            </a:r>
            <a:r>
              <a:rPr lang="ko-KR" altLang="en-US" sz="16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 panose="020B0604020202020204" pitchFamily="34" charset="0"/>
              </a:rPr>
              <a:t>해안가</a:t>
            </a:r>
            <a:endParaRPr lang="en-US" altLang="ko-KR" sz="160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848CE27-DC7C-9C24-008E-0692DBAD165B}"/>
              </a:ext>
            </a:extLst>
          </p:cNvPr>
          <p:cNvSpPr/>
          <p:nvPr/>
        </p:nvSpPr>
        <p:spPr>
          <a:xfrm>
            <a:off x="3545164" y="5019191"/>
            <a:ext cx="762483" cy="3302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잡몹</a:t>
            </a:r>
            <a:endParaRPr lang="ko-KR" altLang="en-US" sz="2000" dirty="0">
              <a:ln>
                <a:solidFill>
                  <a:srgbClr val="FF8E32">
                    <a:alpha val="0"/>
                  </a:srgbClr>
                </a:solidFill>
              </a:ln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E15F5EC9-E080-DF64-C958-634E5430CA15}"/>
              </a:ext>
            </a:extLst>
          </p:cNvPr>
          <p:cNvSpPr txBox="1"/>
          <p:nvPr/>
        </p:nvSpPr>
        <p:spPr>
          <a:xfrm>
            <a:off x="3545164" y="5453272"/>
            <a:ext cx="3742797" cy="338484"/>
          </a:xfrm>
          <a:prstGeom prst="rect">
            <a:avLst/>
          </a:prstGeom>
          <a:noFill/>
        </p:spPr>
        <p:txBody>
          <a:bodyPr wrap="squar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작은 원숭이 떼</a:t>
            </a:r>
            <a:r>
              <a:rPr lang="en-US" altLang="ko-KR" sz="16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.</a:t>
            </a:r>
            <a:endParaRPr lang="en-US" altLang="ko-KR" sz="160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 panose="020B0604020202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C2635CB-C8EB-24E6-3EC7-D5A2A1F96A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78" b="96667" l="0" r="97933">
                        <a14:foregroundMark x1="23692" y1="11979" x2="28424" y2="2500"/>
                        <a14:foregroundMark x1="22739" y1="13889" x2="23077" y2="13211"/>
                        <a14:foregroundMark x1="17054" y1="25278" x2="20465" y2="18444"/>
                        <a14:foregroundMark x1="28424" y1="2500" x2="44186" y2="7222"/>
                        <a14:foregroundMark x1="44186" y1="7222" x2="49612" y2="12500"/>
                        <a14:foregroundMark x1="35401" y1="6389" x2="25323" y2="2778"/>
                        <a14:foregroundMark x1="38501" y1="4167" x2="25840" y2="5833"/>
                        <a14:foregroundMark x1="11370" y1="55833" x2="4651" y2="76944"/>
                        <a14:foregroundMark x1="4651" y1="76944" x2="6460" y2="90000"/>
                        <a14:foregroundMark x1="3101" y1="94722" x2="2842" y2="91389"/>
                        <a14:foregroundMark x1="4134" y1="75000" x2="258" y2="60556"/>
                        <a14:foregroundMark x1="258" y1="60556" x2="258" y2="58333"/>
                        <a14:foregroundMark x1="38760" y1="96667" x2="40827" y2="91111"/>
                        <a14:foregroundMark x1="69624" y1="62705" x2="71059" y2="52500"/>
                        <a14:foregroundMark x1="68965" y1="67394" x2="69415" y2="64194"/>
                        <a14:foregroundMark x1="67700" y1="76389" x2="68906" y2="67817"/>
                        <a14:foregroundMark x1="71059" y1="52500" x2="82429" y2="65833"/>
                        <a14:foregroundMark x1="82429" y1="65833" x2="79070" y2="71111"/>
                        <a14:foregroundMark x1="97933" y1="76944" x2="91990" y2="63333"/>
                        <a14:backgroundMark x1="21705" y1="16944" x2="23514" y2="14167"/>
                        <a14:backgroundMark x1="22481" y1="13889" x2="22481" y2="17222"/>
                        <a14:backgroundMark x1="22739" y1="15000" x2="22481" y2="18611"/>
                        <a14:backgroundMark x1="21964" y1="18611" x2="23773" y2="13611"/>
                        <a14:backgroundMark x1="23773" y1="13333" x2="23256" y2="13333"/>
                        <a14:backgroundMark x1="23514" y1="13889" x2="22997" y2="13056"/>
                        <a14:backgroundMark x1="66667" y1="63333" x2="66925" y2="64722"/>
                        <a14:backgroundMark x1="69509" y1="68889" x2="68992" y2="680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51543" y="5047432"/>
            <a:ext cx="1231550" cy="114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29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>
            <a:extLst>
              <a:ext uri="{FF2B5EF4-FFF2-40B4-BE49-F238E27FC236}">
                <a16:creationId xmlns:a16="http://schemas.microsoft.com/office/drawing/2014/main" id="{98838505-E210-841F-EF96-F4363D6C4532}"/>
              </a:ext>
            </a:extLst>
          </p:cNvPr>
          <p:cNvSpPr txBox="1"/>
          <p:nvPr/>
        </p:nvSpPr>
        <p:spPr>
          <a:xfrm>
            <a:off x="1099663" y="1580099"/>
            <a:ext cx="1935333" cy="400039"/>
          </a:xfrm>
          <a:prstGeom prst="rect">
            <a:avLst/>
          </a:prstGeom>
          <a:noFill/>
        </p:spPr>
        <p:txBody>
          <a:bodyPr wrap="non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ko-KR" sz="2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 panose="020B0604020202020204" pitchFamily="34" charset="0"/>
              </a:rPr>
              <a:t>Player </a:t>
            </a:r>
            <a:r>
              <a:rPr lang="ko-KR" altLang="en-US" sz="2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 panose="020B0604020202020204" pitchFamily="34" charset="0"/>
              </a:rPr>
              <a:t>캐릭터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DAB06-B1B3-695C-7365-0152340D61D4}"/>
              </a:ext>
            </a:extLst>
          </p:cNvPr>
          <p:cNvGrpSpPr/>
          <p:nvPr/>
        </p:nvGrpSpPr>
        <p:grpSpPr>
          <a:xfrm>
            <a:off x="1570098" y="4747601"/>
            <a:ext cx="1984812" cy="969587"/>
            <a:chOff x="803275" y="3878263"/>
            <a:chExt cx="2260880" cy="1197327"/>
          </a:xfrm>
        </p:grpSpPr>
        <p:sp>
          <p:nvSpPr>
            <p:cNvPr id="23" name="TextBox 15">
              <a:extLst>
                <a:ext uri="{FF2B5EF4-FFF2-40B4-BE49-F238E27FC236}">
                  <a16:creationId xmlns:a16="http://schemas.microsoft.com/office/drawing/2014/main" id="{0478B14C-4C0A-B214-D535-5145A0BAB629}"/>
                </a:ext>
              </a:extLst>
            </p:cNvPr>
            <p:cNvSpPr txBox="1"/>
            <p:nvPr/>
          </p:nvSpPr>
          <p:spPr>
            <a:xfrm>
              <a:off x="803275" y="4582617"/>
              <a:ext cx="2260880" cy="492973"/>
            </a:xfrm>
            <a:prstGeom prst="rect">
              <a:avLst/>
            </a:prstGeom>
            <a:noFill/>
          </p:spPr>
          <p:txBody>
            <a:bodyPr wrap="square" lIns="91374" tIns="45685" rIns="91374" bIns="45685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altLang="ko-KR" err="1">
                  <a:ln>
                    <a:solidFill>
                      <a:srgbClr val="FFFFFF">
                        <a:lumMod val="85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Arial"/>
                </a:rPr>
                <a:t>탱커</a:t>
              </a:r>
              <a:endParaRPr lang="en-US" altLang="ko-KR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24" name="TextBox 16">
              <a:extLst>
                <a:ext uri="{FF2B5EF4-FFF2-40B4-BE49-F238E27FC236}">
                  <a16:creationId xmlns:a16="http://schemas.microsoft.com/office/drawing/2014/main" id="{314A2925-16E6-74F1-6D40-FF51BC00F451}"/>
                </a:ext>
              </a:extLst>
            </p:cNvPr>
            <p:cNvSpPr txBox="1"/>
            <p:nvPr/>
          </p:nvSpPr>
          <p:spPr>
            <a:xfrm>
              <a:off x="930239" y="3878263"/>
              <a:ext cx="2006949" cy="722043"/>
            </a:xfrm>
            <a:prstGeom prst="rect">
              <a:avLst/>
            </a:prstGeom>
            <a:noFill/>
          </p:spPr>
          <p:txBody>
            <a:bodyPr wrap="none" lIns="91374" tIns="45685" rIns="91374" bIns="45685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2813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altLang="ko-KR" sz="3200" dirty="0" err="1">
                  <a:ln>
                    <a:solidFill>
                      <a:srgbClr val="FFFFFF">
                        <a:lumMod val="85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/>
                </a:rPr>
                <a:t>엔지니어</a:t>
              </a:r>
              <a:endParaRPr lang="en-US" altLang="ko-KR" sz="32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</a:endParaRPr>
            </a:p>
          </p:txBody>
        </p:sp>
      </p:grp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869563F5-7F74-6AB1-8BC4-725C75A6229D}"/>
              </a:ext>
            </a:extLst>
          </p:cNvPr>
          <p:cNvCxnSpPr>
            <a:cxnSpLocks/>
          </p:cNvCxnSpPr>
          <p:nvPr/>
        </p:nvCxnSpPr>
        <p:spPr>
          <a:xfrm>
            <a:off x="4015281" y="2593432"/>
            <a:ext cx="0" cy="3397793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A41EAB-E6A9-8044-4A67-1988E03E4A88}"/>
              </a:ext>
            </a:extLst>
          </p:cNvPr>
          <p:cNvSpPr/>
          <p:nvPr/>
        </p:nvSpPr>
        <p:spPr>
          <a:xfrm>
            <a:off x="4561404" y="2636054"/>
            <a:ext cx="977361" cy="3302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>
                <a:ln>
                  <a:solidFill>
                    <a:srgbClr val="FF8E32">
                      <a:alpha val="0"/>
                    </a:srgbClr>
                  </a:solidFill>
                </a:ln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체력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73CC4466-7F2C-D0F2-FB45-B6A41DBD43EC}"/>
              </a:ext>
            </a:extLst>
          </p:cNvPr>
          <p:cNvSpPr txBox="1"/>
          <p:nvPr/>
        </p:nvSpPr>
        <p:spPr>
          <a:xfrm>
            <a:off x="5602775" y="2602283"/>
            <a:ext cx="1466370" cy="400039"/>
          </a:xfrm>
          <a:prstGeom prst="rect">
            <a:avLst/>
          </a:prstGeom>
          <a:noFill/>
        </p:spPr>
        <p:txBody>
          <a:bodyPr wrap="squar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500</a:t>
            </a:r>
            <a:endParaRPr lang="en-US" altLang="ko-KR" sz="200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77EDAB5-A9E0-AE96-7F03-5679B796ABC7}"/>
              </a:ext>
            </a:extLst>
          </p:cNvPr>
          <p:cNvSpPr/>
          <p:nvPr/>
        </p:nvSpPr>
        <p:spPr>
          <a:xfrm>
            <a:off x="4561469" y="3566045"/>
            <a:ext cx="976057" cy="337457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방어력</a:t>
            </a:r>
            <a:endParaRPr lang="ko-KR" altLang="en-US" b="1">
              <a:ln>
                <a:solidFill>
                  <a:srgbClr val="FF8E32">
                    <a:alpha val="0"/>
                  </a:srgbClr>
                </a:solidFill>
              </a:ln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00E4FA7F-68DC-5568-58C0-86D27D2A2DC9}"/>
              </a:ext>
            </a:extLst>
          </p:cNvPr>
          <p:cNvSpPr txBox="1"/>
          <p:nvPr/>
        </p:nvSpPr>
        <p:spPr>
          <a:xfrm>
            <a:off x="5666688" y="3562732"/>
            <a:ext cx="1466370" cy="400039"/>
          </a:xfrm>
          <a:prstGeom prst="rect">
            <a:avLst/>
          </a:prstGeom>
          <a:noFill/>
        </p:spPr>
        <p:txBody>
          <a:bodyPr wrap="squar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50</a:t>
            </a:r>
            <a:endParaRPr lang="en-US" altLang="ko-KR" sz="200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790E920-51BF-7814-2F1B-0FC3246109EB}"/>
              </a:ext>
            </a:extLst>
          </p:cNvPr>
          <p:cNvSpPr/>
          <p:nvPr/>
        </p:nvSpPr>
        <p:spPr>
          <a:xfrm>
            <a:off x="4560100" y="3098076"/>
            <a:ext cx="970104" cy="3302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공격력</a:t>
            </a:r>
            <a:endParaRPr lang="ko-KR" altLang="en-US" b="1" dirty="0">
              <a:ln>
                <a:solidFill>
                  <a:srgbClr val="FF8E32">
                    <a:alpha val="0"/>
                  </a:srgbClr>
                </a:solidFill>
              </a:ln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C1BE30E4-B6AF-7D6E-D52E-B148A5F18022}"/>
              </a:ext>
            </a:extLst>
          </p:cNvPr>
          <p:cNvSpPr txBox="1"/>
          <p:nvPr/>
        </p:nvSpPr>
        <p:spPr>
          <a:xfrm>
            <a:off x="5666688" y="3082507"/>
            <a:ext cx="1466370" cy="400039"/>
          </a:xfrm>
          <a:prstGeom prst="rect">
            <a:avLst/>
          </a:prstGeom>
          <a:noFill/>
        </p:spPr>
        <p:txBody>
          <a:bodyPr wrap="squar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20</a:t>
            </a:r>
            <a:endParaRPr lang="en-US" altLang="ko-KR" sz="200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0B23DF-F261-C168-07BC-9C34220683D0}"/>
              </a:ext>
            </a:extLst>
          </p:cNvPr>
          <p:cNvSpPr/>
          <p:nvPr/>
        </p:nvSpPr>
        <p:spPr>
          <a:xfrm>
            <a:off x="8383990" y="2864236"/>
            <a:ext cx="762483" cy="3302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특징</a:t>
            </a:r>
            <a:endParaRPr lang="ko-KR" altLang="en-US" b="1" dirty="0">
              <a:ln>
                <a:solidFill>
                  <a:srgbClr val="FF8E32">
                    <a:alpha val="0"/>
                  </a:srgbClr>
                </a:solidFill>
              </a:ln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EA845AA9-D4C0-8063-E2C3-5C80A3FA608B}"/>
              </a:ext>
            </a:extLst>
          </p:cNvPr>
          <p:cNvSpPr txBox="1"/>
          <p:nvPr/>
        </p:nvSpPr>
        <p:spPr>
          <a:xfrm>
            <a:off x="8383990" y="3281684"/>
            <a:ext cx="3742797" cy="2354420"/>
          </a:xfrm>
          <a:prstGeom prst="rect">
            <a:avLst/>
          </a:prstGeom>
          <a:noFill/>
        </p:spPr>
        <p:txBody>
          <a:bodyPr wrap="squar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4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탱커</a:t>
            </a:r>
            <a:endParaRPr lang="en-US" altLang="ko-KR" sz="140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 panose="020B0604020202020204" pitchFamily="34" charset="0"/>
            </a:endParaRPr>
          </a:p>
          <a:p>
            <a:pPr marL="171450" indent="-171450" defTabSz="912813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4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조작이</a:t>
            </a:r>
            <a:r>
              <a:rPr lang="en-US" altLang="ko-KR" sz="1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</a:t>
            </a:r>
            <a:r>
              <a:rPr lang="en-US" altLang="ko-KR" sz="14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단순하고</a:t>
            </a:r>
            <a:r>
              <a:rPr lang="en-US" altLang="ko-KR" sz="1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</a:t>
            </a:r>
            <a:r>
              <a:rPr lang="en-US" altLang="ko-KR" sz="14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쉽다</a:t>
            </a:r>
            <a:r>
              <a:rPr lang="en-US" altLang="ko-KR" sz="1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.</a:t>
            </a:r>
            <a:endParaRPr lang="en-US" altLang="ko-KR" sz="140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 panose="020B0604020202020204" pitchFamily="34" charset="0"/>
            </a:endParaRPr>
          </a:p>
          <a:p>
            <a:pPr marL="171450" indent="-171450" defTabSz="912813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4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초보자에게</a:t>
            </a:r>
            <a:r>
              <a:rPr lang="en-US" altLang="ko-KR" sz="1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</a:t>
            </a:r>
            <a:r>
              <a:rPr lang="en-US" altLang="ko-KR" sz="14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추천</a:t>
            </a:r>
            <a:r>
              <a:rPr lang="en-US" altLang="ko-KR" sz="1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.</a:t>
            </a:r>
          </a:p>
          <a:p>
            <a:pPr marL="171450" indent="-171450" defTabSz="912813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4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근거리</a:t>
            </a:r>
            <a:r>
              <a:rPr lang="en-US" altLang="ko-KR" sz="1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</a:t>
            </a:r>
            <a:r>
              <a:rPr lang="en-US" altLang="ko-KR" sz="14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공격</a:t>
            </a:r>
            <a:endParaRPr lang="en-US" altLang="ko-KR" sz="140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/>
            </a:endParaRPr>
          </a:p>
          <a:p>
            <a:pPr marL="171450" indent="-171450" defTabSz="912813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4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톱니바퀴를</a:t>
            </a:r>
            <a:r>
              <a:rPr lang="en-US" altLang="ko-KR" sz="1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</a:t>
            </a:r>
            <a:r>
              <a:rPr lang="en-US" altLang="ko-KR" sz="14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방패</a:t>
            </a:r>
            <a:r>
              <a:rPr lang="en-US" altLang="ko-KR" sz="1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, </a:t>
            </a:r>
            <a:endParaRPr lang="en-US" altLang="ko-KR" sz="140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 panose="020B0604020202020204" pitchFamily="34" charset="0"/>
            </a:endParaRPr>
          </a:p>
          <a:p>
            <a:pPr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ko-KR" sz="1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    </a:t>
            </a:r>
            <a:r>
              <a:rPr lang="en-US" altLang="ko-KR" sz="14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스패너를</a:t>
            </a:r>
            <a:r>
              <a:rPr lang="en-US" altLang="ko-KR" sz="1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</a:t>
            </a:r>
            <a:r>
              <a:rPr lang="en-US" altLang="ko-KR" sz="14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무기로</a:t>
            </a:r>
            <a:r>
              <a:rPr lang="en-US" altLang="ko-KR" sz="1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</a:t>
            </a:r>
            <a:r>
              <a:rPr lang="en-US" altLang="ko-KR" sz="14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사용함</a:t>
            </a:r>
            <a:r>
              <a:rPr lang="en-US" altLang="ko-KR" sz="1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.</a:t>
            </a:r>
            <a:endParaRPr lang="en-US" altLang="ko-KR" sz="140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 panose="020B0604020202020204" pitchFamily="34" charset="0"/>
            </a:endParaRPr>
          </a:p>
          <a:p>
            <a:pPr defTabSz="912813">
              <a:spcBef>
                <a:spcPts val="600"/>
              </a:spcBef>
              <a:spcAft>
                <a:spcPct val="0"/>
              </a:spcAft>
              <a:defRPr/>
            </a:pPr>
            <a:endParaRPr lang="en-US" altLang="ko-KR" sz="140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95C31116-F806-77BA-FC1E-2B199DCC00D0}"/>
              </a:ext>
            </a:extLst>
          </p:cNvPr>
          <p:cNvSpPr txBox="1"/>
          <p:nvPr/>
        </p:nvSpPr>
        <p:spPr>
          <a:xfrm>
            <a:off x="4495525" y="2083688"/>
            <a:ext cx="1840435" cy="400039"/>
          </a:xfrm>
          <a:prstGeom prst="rect">
            <a:avLst/>
          </a:prstGeom>
          <a:noFill/>
        </p:spPr>
        <p:txBody>
          <a:bodyPr wrap="non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912813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20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</a:rPr>
              <a:t>캐릭터</a:t>
            </a:r>
            <a:r>
              <a:rPr lang="en-US" altLang="ko-KR" sz="2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</a:rPr>
              <a:t> </a:t>
            </a:r>
            <a:r>
              <a:rPr lang="en-US" altLang="ko-KR" sz="20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</a:rPr>
              <a:t>특성</a:t>
            </a:r>
            <a:endParaRPr lang="en-US" altLang="ko-KR" sz="200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3FAA85A-948B-FF04-A157-2E0AC3DF30B4}"/>
              </a:ext>
            </a:extLst>
          </p:cNvPr>
          <p:cNvSpPr/>
          <p:nvPr/>
        </p:nvSpPr>
        <p:spPr>
          <a:xfrm>
            <a:off x="4563615" y="4193748"/>
            <a:ext cx="980196" cy="388257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err="1">
                <a:ln>
                  <a:solidFill>
                    <a:srgbClr val="FF8E32">
                      <a:alpha val="0"/>
                    </a:srgbClr>
                  </a:solidFill>
                </a:ln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Keys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D8C2F55-FE58-34AF-2967-084886C39C8E}"/>
              </a:ext>
            </a:extLst>
          </p:cNvPr>
          <p:cNvSpPr/>
          <p:nvPr/>
        </p:nvSpPr>
        <p:spPr>
          <a:xfrm>
            <a:off x="4563616" y="4739791"/>
            <a:ext cx="1552548" cy="327024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b="1" err="1">
                <a:ln>
                  <a:solidFill>
                    <a:srgbClr val="FF8E32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Right</a:t>
            </a:r>
            <a:r>
              <a:rPr lang="ko-KR" altLang="en-US" sz="1400" b="1">
                <a:ln>
                  <a:solidFill>
                    <a:srgbClr val="FF8E32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400" b="1" err="1">
                <a:ln>
                  <a:solidFill>
                    <a:srgbClr val="FF8E32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Button</a:t>
            </a:r>
          </a:p>
        </p:txBody>
      </p:sp>
      <p:sp>
        <p:nvSpPr>
          <p:cNvPr id="26" name="TextBox 12">
            <a:extLst>
              <a:ext uri="{FF2B5EF4-FFF2-40B4-BE49-F238E27FC236}">
                <a16:creationId xmlns:a16="http://schemas.microsoft.com/office/drawing/2014/main" id="{0C7E81FB-E2BC-5B43-BF25-F59E46D63468}"/>
              </a:ext>
            </a:extLst>
          </p:cNvPr>
          <p:cNvSpPr txBox="1"/>
          <p:nvPr/>
        </p:nvSpPr>
        <p:spPr>
          <a:xfrm>
            <a:off x="6122276" y="4766164"/>
            <a:ext cx="1466370" cy="307706"/>
          </a:xfrm>
          <a:prstGeom prst="rect">
            <a:avLst/>
          </a:prstGeom>
          <a:noFill/>
        </p:spPr>
        <p:txBody>
          <a:bodyPr wrap="squar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ko-KR" sz="14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 panose="020B0604020202020204" pitchFamily="34" charset="0"/>
              </a:rPr>
              <a:t>가드</a:t>
            </a:r>
            <a:endParaRPr lang="en-US" altLang="ko-KR" sz="140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F30991A-D311-6013-D42E-782A2C6B6923}"/>
              </a:ext>
            </a:extLst>
          </p:cNvPr>
          <p:cNvSpPr/>
          <p:nvPr/>
        </p:nvSpPr>
        <p:spPr>
          <a:xfrm>
            <a:off x="4557662" y="5192229"/>
            <a:ext cx="1552548" cy="327024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b="1" err="1">
                <a:ln>
                  <a:solidFill>
                    <a:srgbClr val="FF8E32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Left</a:t>
            </a:r>
            <a:r>
              <a:rPr lang="ko-KR" altLang="en-US" sz="1400" b="1">
                <a:ln>
                  <a:solidFill>
                    <a:srgbClr val="FF8E32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 </a:t>
            </a:r>
            <a:r>
              <a:rPr lang="ko-KR" altLang="en-US" sz="1400" b="1" err="1">
                <a:ln>
                  <a:solidFill>
                    <a:srgbClr val="FF8E32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Button</a:t>
            </a:r>
          </a:p>
        </p:txBody>
      </p:sp>
      <p:sp>
        <p:nvSpPr>
          <p:cNvPr id="28" name="TextBox 14">
            <a:extLst>
              <a:ext uri="{FF2B5EF4-FFF2-40B4-BE49-F238E27FC236}">
                <a16:creationId xmlns:a16="http://schemas.microsoft.com/office/drawing/2014/main" id="{74466B00-63DD-DEF6-D098-46B8899353E1}"/>
              </a:ext>
            </a:extLst>
          </p:cNvPr>
          <p:cNvSpPr txBox="1"/>
          <p:nvPr/>
        </p:nvSpPr>
        <p:spPr>
          <a:xfrm>
            <a:off x="6132897" y="5209879"/>
            <a:ext cx="2043823" cy="307706"/>
          </a:xfrm>
          <a:prstGeom prst="rect">
            <a:avLst/>
          </a:prstGeom>
          <a:noFill/>
        </p:spPr>
        <p:txBody>
          <a:bodyPr wrap="squar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ko-KR" sz="140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평타</a:t>
            </a:r>
            <a:r>
              <a:rPr lang="en-US" altLang="ko-KR" sz="140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 (검 </a:t>
            </a:r>
            <a:r>
              <a:rPr lang="en-US" altLang="ko-KR" sz="140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휘두르기</a:t>
            </a:r>
            <a:r>
              <a:rPr lang="en-US" altLang="ko-KR" sz="140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)</a:t>
            </a:r>
            <a:endParaRPr lang="en-US" altLang="ko-KR" sz="1400" err="1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F102C59-2534-851E-FD95-764CBDCB2E70}"/>
              </a:ext>
            </a:extLst>
          </p:cNvPr>
          <p:cNvSpPr/>
          <p:nvPr/>
        </p:nvSpPr>
        <p:spPr>
          <a:xfrm>
            <a:off x="4557661" y="5674431"/>
            <a:ext cx="1552548" cy="327024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b="1" err="1">
                <a:ln>
                  <a:solidFill>
                    <a:srgbClr val="FF8E32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Skill</a:t>
            </a:r>
            <a:r>
              <a:rPr lang="ko-KR" altLang="en-US" sz="1400" b="1">
                <a:ln>
                  <a:solidFill>
                    <a:srgbClr val="FF8E32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400" b="1" err="1">
                <a:ln>
                  <a:solidFill>
                    <a:srgbClr val="FF8E32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keys</a:t>
            </a:r>
          </a:p>
        </p:txBody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18100889-3C3D-CAD2-8C6E-5A355526CEB7}"/>
              </a:ext>
            </a:extLst>
          </p:cNvPr>
          <p:cNvSpPr txBox="1"/>
          <p:nvPr/>
        </p:nvSpPr>
        <p:spPr>
          <a:xfrm>
            <a:off x="6132897" y="5690359"/>
            <a:ext cx="2043823" cy="307706"/>
          </a:xfrm>
          <a:prstGeom prst="rect">
            <a:avLst/>
          </a:prstGeom>
          <a:noFill/>
        </p:spPr>
        <p:txBody>
          <a:bodyPr wrap="squar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ko-KR" sz="140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광역</a:t>
            </a:r>
            <a:r>
              <a:rPr lang="en-US" altLang="ko-KR" sz="140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</a:t>
            </a:r>
            <a:r>
              <a:rPr lang="en-US" altLang="ko-KR" sz="140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기절</a:t>
            </a:r>
            <a:endParaRPr lang="en-US" altLang="ko-KR" sz="1400" err="1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DB664F-1EC5-4BFD-0905-4D2733B34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8817" y1="36416" x2="31183" y2="50289"/>
                        <a14:foregroundMark x1="38172" y1="28324" x2="38710" y2="65318"/>
                        <a14:foregroundMark x1="45699" y1="26590" x2="53226" y2="79191"/>
                        <a14:foregroundMark x1="53226" y1="79191" x2="51075" y2="85549"/>
                        <a14:backgroundMark x1="58602" y1="21965" x2="80108" y2="54335"/>
                        <a14:backgroundMark x1="80108" y1="54335" x2="80108" y2="5433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9650" y="2454191"/>
            <a:ext cx="2485705" cy="23119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E1131A-ACF1-35E4-15EB-37D63EEEE7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89247" y1="23699" x2="89247" y2="23699"/>
                        <a14:backgroundMark x1="16129" y1="23121" x2="47312" y2="98266"/>
                        <a14:backgroundMark x1="51075" y1="19653" x2="77419" y2="59538"/>
                        <a14:backgroundMark x1="29570" y1="28902" x2="32796" y2="95376"/>
                        <a14:backgroundMark x1="34409" y1="78613" x2="43548" y2="89595"/>
                        <a14:backgroundMark x1="48925" y1="70520" x2="40860" y2="58960"/>
                        <a14:backgroundMark x1="57527" y1="14451" x2="57527" y2="30058"/>
                        <a14:backgroundMark x1="64516" y1="24277" x2="65054" y2="38728"/>
                        <a14:backgroundMark x1="77957" y1="41040" x2="77957" y2="41040"/>
                        <a14:backgroundMark x1="79032" y1="30636" x2="77957" y2="27168"/>
                      </a14:backgroundRemoval>
                    </a14:imgEffect>
                  </a14:imgLayer>
                </a14:imgProps>
              </a:ext>
            </a:extLst>
          </a:blip>
          <a:srcRect l="57257" b="50000"/>
          <a:stretch/>
        </p:blipFill>
        <p:spPr>
          <a:xfrm>
            <a:off x="2069614" y="3019799"/>
            <a:ext cx="1373833" cy="14947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A6FAC0-C203-13E6-30B8-A9DF9AAB3469}"/>
              </a:ext>
            </a:extLst>
          </p:cNvPr>
          <p:cNvSpPr txBox="1"/>
          <p:nvPr/>
        </p:nvSpPr>
        <p:spPr>
          <a:xfrm>
            <a:off x="694466" y="706644"/>
            <a:ext cx="56924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04.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추가 구현 </a:t>
            </a:r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캐릭터</a:t>
            </a:r>
          </a:p>
        </p:txBody>
      </p:sp>
    </p:spTree>
    <p:extLst>
      <p:ext uri="{BB962C8B-B14F-4D97-AF65-F5344CB8AC3E}">
        <p14:creationId xmlns:p14="http://schemas.microsoft.com/office/powerpoint/2010/main" val="3704724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>
            <a:extLst>
              <a:ext uri="{FF2B5EF4-FFF2-40B4-BE49-F238E27FC236}">
                <a16:creationId xmlns:a16="http://schemas.microsoft.com/office/drawing/2014/main" id="{98838505-E210-841F-EF96-F4363D6C4532}"/>
              </a:ext>
            </a:extLst>
          </p:cNvPr>
          <p:cNvSpPr txBox="1"/>
          <p:nvPr/>
        </p:nvSpPr>
        <p:spPr>
          <a:xfrm>
            <a:off x="1099663" y="1580099"/>
            <a:ext cx="1935333" cy="400039"/>
          </a:xfrm>
          <a:prstGeom prst="rect">
            <a:avLst/>
          </a:prstGeom>
          <a:noFill/>
        </p:spPr>
        <p:txBody>
          <a:bodyPr wrap="non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ko-KR" sz="2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 panose="020B0604020202020204" pitchFamily="34" charset="0"/>
              </a:rPr>
              <a:t>Player </a:t>
            </a:r>
            <a:r>
              <a:rPr lang="ko-KR" altLang="en-US" sz="2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 panose="020B0604020202020204" pitchFamily="34" charset="0"/>
              </a:rPr>
              <a:t>캐릭터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DAB06-B1B3-695C-7365-0152340D61D4}"/>
              </a:ext>
            </a:extLst>
          </p:cNvPr>
          <p:cNvGrpSpPr/>
          <p:nvPr/>
        </p:nvGrpSpPr>
        <p:grpSpPr>
          <a:xfrm>
            <a:off x="951004" y="4851925"/>
            <a:ext cx="2860444" cy="949627"/>
            <a:chOff x="814823" y="3878263"/>
            <a:chExt cx="2260880" cy="1193412"/>
          </a:xfrm>
        </p:grpSpPr>
        <p:sp>
          <p:nvSpPr>
            <p:cNvPr id="23" name="TextBox 15">
              <a:extLst>
                <a:ext uri="{FF2B5EF4-FFF2-40B4-BE49-F238E27FC236}">
                  <a16:creationId xmlns:a16="http://schemas.microsoft.com/office/drawing/2014/main" id="{0478B14C-4C0A-B214-D535-5145A0BAB629}"/>
                </a:ext>
              </a:extLst>
            </p:cNvPr>
            <p:cNvSpPr txBox="1"/>
            <p:nvPr/>
          </p:nvSpPr>
          <p:spPr>
            <a:xfrm>
              <a:off x="814823" y="4569986"/>
              <a:ext cx="2260880" cy="501689"/>
            </a:xfrm>
            <a:prstGeom prst="rect">
              <a:avLst/>
            </a:prstGeom>
            <a:noFill/>
          </p:spPr>
          <p:txBody>
            <a:bodyPr wrap="square" lIns="91374" tIns="45685" rIns="91374" bIns="45685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2813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altLang="ko-KR" dirty="0" err="1">
                  <a:ln>
                    <a:solidFill>
                      <a:srgbClr val="FFFFFF">
                        <a:lumMod val="85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Arial"/>
                </a:rPr>
                <a:t>힐러</a:t>
              </a:r>
              <a:r>
                <a:rPr lang="en-US" altLang="ko-KR" dirty="0">
                  <a:ln>
                    <a:solidFill>
                      <a:srgbClr val="FFFFFF">
                        <a:lumMod val="85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Arial"/>
                </a:rPr>
                <a:t> / </a:t>
              </a:r>
              <a:r>
                <a:rPr lang="en-US" altLang="ko-KR" dirty="0" err="1">
                  <a:ln>
                    <a:solidFill>
                      <a:srgbClr val="FFFFFF">
                        <a:lumMod val="85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Arial"/>
                </a:rPr>
                <a:t>원거리</a:t>
              </a:r>
              <a:r>
                <a:rPr lang="en-US" altLang="ko-KR" dirty="0">
                  <a:ln>
                    <a:solidFill>
                      <a:srgbClr val="FFFFFF">
                        <a:lumMod val="85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Arial"/>
                </a:rPr>
                <a:t> </a:t>
              </a:r>
              <a:r>
                <a:rPr lang="en-US" altLang="ko-KR" dirty="0" err="1">
                  <a:ln>
                    <a:solidFill>
                      <a:srgbClr val="FFFFFF">
                        <a:lumMod val="85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Arial"/>
                </a:rPr>
                <a:t>딜러</a:t>
              </a:r>
              <a:endParaRPr lang="en-US" altLang="ko-KR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endParaRPr>
            </a:p>
          </p:txBody>
        </p:sp>
        <p:sp>
          <p:nvSpPr>
            <p:cNvPr id="24" name="TextBox 16">
              <a:extLst>
                <a:ext uri="{FF2B5EF4-FFF2-40B4-BE49-F238E27FC236}">
                  <a16:creationId xmlns:a16="http://schemas.microsoft.com/office/drawing/2014/main" id="{314A2925-16E6-74F1-6D40-FF51BC00F451}"/>
                </a:ext>
              </a:extLst>
            </p:cNvPr>
            <p:cNvSpPr txBox="1"/>
            <p:nvPr/>
          </p:nvSpPr>
          <p:spPr>
            <a:xfrm>
              <a:off x="1393261" y="3878263"/>
              <a:ext cx="1080904" cy="734808"/>
            </a:xfrm>
            <a:prstGeom prst="rect">
              <a:avLst/>
            </a:prstGeom>
            <a:noFill/>
          </p:spPr>
          <p:txBody>
            <a:bodyPr wrap="none" lIns="91374" tIns="45685" rIns="91374" bIns="45685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2813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ko-KR" altLang="en-US" sz="3200" dirty="0">
                  <a:ln>
                    <a:solidFill>
                      <a:srgbClr val="FFFFFF">
                        <a:lumMod val="85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/>
                </a:rPr>
                <a:t>화학자</a:t>
              </a:r>
              <a:endParaRPr lang="en-US" altLang="ko-KR" sz="32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</a:endParaRPr>
            </a:p>
          </p:txBody>
        </p:sp>
      </p:grp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869563F5-7F74-6AB1-8BC4-725C75A6229D}"/>
              </a:ext>
            </a:extLst>
          </p:cNvPr>
          <p:cNvCxnSpPr>
            <a:cxnSpLocks/>
          </p:cNvCxnSpPr>
          <p:nvPr/>
        </p:nvCxnSpPr>
        <p:spPr>
          <a:xfrm>
            <a:off x="4015281" y="2593432"/>
            <a:ext cx="0" cy="3397793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A41EAB-E6A9-8044-4A67-1988E03E4A88}"/>
              </a:ext>
            </a:extLst>
          </p:cNvPr>
          <p:cNvSpPr/>
          <p:nvPr/>
        </p:nvSpPr>
        <p:spPr>
          <a:xfrm>
            <a:off x="4561404" y="2636054"/>
            <a:ext cx="977361" cy="3302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>
                <a:ln>
                  <a:solidFill>
                    <a:srgbClr val="FF8E32">
                      <a:alpha val="0"/>
                    </a:srgbClr>
                  </a:solidFill>
                </a:ln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체력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73CC4466-7F2C-D0F2-FB45-B6A41DBD43EC}"/>
              </a:ext>
            </a:extLst>
          </p:cNvPr>
          <p:cNvSpPr txBox="1"/>
          <p:nvPr/>
        </p:nvSpPr>
        <p:spPr>
          <a:xfrm>
            <a:off x="5602775" y="2602283"/>
            <a:ext cx="1466370" cy="400039"/>
          </a:xfrm>
          <a:prstGeom prst="rect">
            <a:avLst/>
          </a:prstGeom>
          <a:noFill/>
        </p:spPr>
        <p:txBody>
          <a:bodyPr wrap="squar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200</a:t>
            </a:r>
            <a:endParaRPr lang="en-US" altLang="ko-KR" sz="200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77EDAB5-A9E0-AE96-7F03-5679B796ABC7}"/>
              </a:ext>
            </a:extLst>
          </p:cNvPr>
          <p:cNvSpPr/>
          <p:nvPr/>
        </p:nvSpPr>
        <p:spPr>
          <a:xfrm>
            <a:off x="4561469" y="3566045"/>
            <a:ext cx="976057" cy="337457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방어력</a:t>
            </a:r>
            <a:endParaRPr lang="ko-KR" altLang="en-US" b="1">
              <a:ln>
                <a:solidFill>
                  <a:srgbClr val="FF8E32">
                    <a:alpha val="0"/>
                  </a:srgbClr>
                </a:solidFill>
              </a:ln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00E4FA7F-68DC-5568-58C0-86D27D2A2DC9}"/>
              </a:ext>
            </a:extLst>
          </p:cNvPr>
          <p:cNvSpPr txBox="1"/>
          <p:nvPr/>
        </p:nvSpPr>
        <p:spPr>
          <a:xfrm>
            <a:off x="5666688" y="3562732"/>
            <a:ext cx="1466370" cy="400039"/>
          </a:xfrm>
          <a:prstGeom prst="rect">
            <a:avLst/>
          </a:prstGeom>
          <a:noFill/>
        </p:spPr>
        <p:txBody>
          <a:bodyPr wrap="squar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20</a:t>
            </a:r>
            <a:endParaRPr lang="en-US" altLang="ko-KR" sz="200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790E920-51BF-7814-2F1B-0FC3246109EB}"/>
              </a:ext>
            </a:extLst>
          </p:cNvPr>
          <p:cNvSpPr/>
          <p:nvPr/>
        </p:nvSpPr>
        <p:spPr>
          <a:xfrm>
            <a:off x="4560100" y="3098076"/>
            <a:ext cx="970104" cy="3302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공격력</a:t>
            </a:r>
            <a:endParaRPr lang="ko-KR" altLang="en-US" b="1" dirty="0">
              <a:ln>
                <a:solidFill>
                  <a:srgbClr val="FF8E32">
                    <a:alpha val="0"/>
                  </a:srgbClr>
                </a:solidFill>
              </a:ln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C1BE30E4-B6AF-7D6E-D52E-B148A5F18022}"/>
              </a:ext>
            </a:extLst>
          </p:cNvPr>
          <p:cNvSpPr txBox="1"/>
          <p:nvPr/>
        </p:nvSpPr>
        <p:spPr>
          <a:xfrm>
            <a:off x="5666688" y="3082507"/>
            <a:ext cx="1466370" cy="400039"/>
          </a:xfrm>
          <a:prstGeom prst="rect">
            <a:avLst/>
          </a:prstGeom>
          <a:noFill/>
        </p:spPr>
        <p:txBody>
          <a:bodyPr wrap="squar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30</a:t>
            </a:r>
            <a:endParaRPr lang="en-US" altLang="ko-KR" sz="200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0B23DF-F261-C168-07BC-9C34220683D0}"/>
              </a:ext>
            </a:extLst>
          </p:cNvPr>
          <p:cNvSpPr/>
          <p:nvPr/>
        </p:nvSpPr>
        <p:spPr>
          <a:xfrm>
            <a:off x="8383990" y="2864236"/>
            <a:ext cx="762483" cy="3302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특징</a:t>
            </a:r>
            <a:endParaRPr lang="ko-KR" altLang="en-US" b="1" dirty="0">
              <a:ln>
                <a:solidFill>
                  <a:srgbClr val="FF8E32">
                    <a:alpha val="0"/>
                  </a:srgbClr>
                </a:solidFill>
              </a:ln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EA845AA9-D4C0-8063-E2C3-5C80A3FA608B}"/>
              </a:ext>
            </a:extLst>
          </p:cNvPr>
          <p:cNvSpPr txBox="1"/>
          <p:nvPr/>
        </p:nvSpPr>
        <p:spPr>
          <a:xfrm>
            <a:off x="8383990" y="3281684"/>
            <a:ext cx="3742797" cy="1477257"/>
          </a:xfrm>
          <a:prstGeom prst="rect">
            <a:avLst/>
          </a:prstGeom>
          <a:noFill/>
        </p:spPr>
        <p:txBody>
          <a:bodyPr wrap="squar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물약은 포물선을 그리며 떨어진다</a:t>
            </a:r>
            <a:r>
              <a:rPr lang="en-US" altLang="ko-KR" sz="1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.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 panose="020B0604020202020204" pitchFamily="34" charset="0"/>
              </a:rPr>
              <a:t>난이도가 있는 캐릭터</a:t>
            </a:r>
            <a:endParaRPr lang="en-US" altLang="ko-KR" sz="140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 panose="020B0604020202020204" pitchFamily="34" charset="0"/>
              </a:rPr>
              <a:t>원거리 공격</a:t>
            </a:r>
            <a:endParaRPr lang="en-US" altLang="ko-KR" sz="140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 panose="020B0604020202020204" pitchFamily="34" charset="0"/>
            </a:endParaRPr>
          </a:p>
          <a:p>
            <a:pPr defTabSz="912813">
              <a:spcBef>
                <a:spcPts val="600"/>
              </a:spcBef>
              <a:spcAft>
                <a:spcPct val="0"/>
              </a:spcAft>
              <a:defRPr/>
            </a:pPr>
            <a:endParaRPr lang="en-US" altLang="ko-KR" sz="140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95C31116-F806-77BA-FC1E-2B199DCC00D0}"/>
              </a:ext>
            </a:extLst>
          </p:cNvPr>
          <p:cNvSpPr txBox="1"/>
          <p:nvPr/>
        </p:nvSpPr>
        <p:spPr>
          <a:xfrm>
            <a:off x="4495525" y="2083688"/>
            <a:ext cx="1840435" cy="400039"/>
          </a:xfrm>
          <a:prstGeom prst="rect">
            <a:avLst/>
          </a:prstGeom>
          <a:noFill/>
        </p:spPr>
        <p:txBody>
          <a:bodyPr wrap="non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912813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20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</a:rPr>
              <a:t>캐릭터</a:t>
            </a:r>
            <a:r>
              <a:rPr lang="en-US" altLang="ko-KR" sz="2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</a:rPr>
              <a:t> </a:t>
            </a:r>
            <a:r>
              <a:rPr lang="en-US" altLang="ko-KR" sz="20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</a:rPr>
              <a:t>특성</a:t>
            </a:r>
            <a:endParaRPr lang="en-US" altLang="ko-KR" sz="200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3FAA85A-948B-FF04-A157-2E0AC3DF30B4}"/>
              </a:ext>
            </a:extLst>
          </p:cNvPr>
          <p:cNvSpPr/>
          <p:nvPr/>
        </p:nvSpPr>
        <p:spPr>
          <a:xfrm>
            <a:off x="4563615" y="4193748"/>
            <a:ext cx="980196" cy="388257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err="1">
                <a:ln>
                  <a:solidFill>
                    <a:srgbClr val="FF8E32">
                      <a:alpha val="0"/>
                    </a:srgbClr>
                  </a:solidFill>
                </a:ln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Keys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D8C2F55-FE58-34AF-2967-084886C39C8E}"/>
              </a:ext>
            </a:extLst>
          </p:cNvPr>
          <p:cNvSpPr/>
          <p:nvPr/>
        </p:nvSpPr>
        <p:spPr>
          <a:xfrm>
            <a:off x="4563616" y="4739791"/>
            <a:ext cx="1552548" cy="327024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b="1" err="1">
                <a:ln>
                  <a:solidFill>
                    <a:srgbClr val="FF8E32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Right</a:t>
            </a:r>
            <a:r>
              <a:rPr lang="ko-KR" altLang="en-US" sz="1400" b="1">
                <a:ln>
                  <a:solidFill>
                    <a:srgbClr val="FF8E32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400" b="1" err="1">
                <a:ln>
                  <a:solidFill>
                    <a:srgbClr val="FF8E32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Button</a:t>
            </a:r>
          </a:p>
        </p:txBody>
      </p:sp>
      <p:sp>
        <p:nvSpPr>
          <p:cNvPr id="26" name="TextBox 12">
            <a:extLst>
              <a:ext uri="{FF2B5EF4-FFF2-40B4-BE49-F238E27FC236}">
                <a16:creationId xmlns:a16="http://schemas.microsoft.com/office/drawing/2014/main" id="{0C7E81FB-E2BC-5B43-BF25-F59E46D63468}"/>
              </a:ext>
            </a:extLst>
          </p:cNvPr>
          <p:cNvSpPr txBox="1"/>
          <p:nvPr/>
        </p:nvSpPr>
        <p:spPr>
          <a:xfrm>
            <a:off x="6168523" y="4793494"/>
            <a:ext cx="1466370" cy="307706"/>
          </a:xfrm>
          <a:prstGeom prst="rect">
            <a:avLst/>
          </a:prstGeom>
          <a:noFill/>
        </p:spPr>
        <p:txBody>
          <a:bodyPr wrap="squar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ko-KR" sz="1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 panose="020B0604020202020204" pitchFamily="34" charset="0"/>
              </a:rPr>
              <a:t>Zoom + </a:t>
            </a:r>
            <a:r>
              <a:rPr lang="ko-KR" altLang="en-US" sz="1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 panose="020B0604020202020204" pitchFamily="34" charset="0"/>
              </a:rPr>
              <a:t>조준</a:t>
            </a:r>
            <a:endParaRPr lang="en-US" altLang="ko-KR" sz="140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F30991A-D311-6013-D42E-782A2C6B6923}"/>
              </a:ext>
            </a:extLst>
          </p:cNvPr>
          <p:cNvSpPr/>
          <p:nvPr/>
        </p:nvSpPr>
        <p:spPr>
          <a:xfrm>
            <a:off x="4557662" y="5192229"/>
            <a:ext cx="1552548" cy="327024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b="1" err="1">
                <a:ln>
                  <a:solidFill>
                    <a:srgbClr val="FF8E32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Left</a:t>
            </a:r>
            <a:r>
              <a:rPr lang="ko-KR" altLang="en-US" sz="1400" b="1">
                <a:ln>
                  <a:solidFill>
                    <a:srgbClr val="FF8E32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 </a:t>
            </a:r>
            <a:r>
              <a:rPr lang="ko-KR" altLang="en-US" sz="1400" b="1" err="1">
                <a:ln>
                  <a:solidFill>
                    <a:srgbClr val="FF8E32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Button</a:t>
            </a:r>
          </a:p>
        </p:txBody>
      </p:sp>
      <p:sp>
        <p:nvSpPr>
          <p:cNvPr id="28" name="TextBox 14">
            <a:extLst>
              <a:ext uri="{FF2B5EF4-FFF2-40B4-BE49-F238E27FC236}">
                <a16:creationId xmlns:a16="http://schemas.microsoft.com/office/drawing/2014/main" id="{74466B00-63DD-DEF6-D098-46B8899353E1}"/>
              </a:ext>
            </a:extLst>
          </p:cNvPr>
          <p:cNvSpPr txBox="1"/>
          <p:nvPr/>
        </p:nvSpPr>
        <p:spPr>
          <a:xfrm>
            <a:off x="6168523" y="5224165"/>
            <a:ext cx="2043823" cy="307706"/>
          </a:xfrm>
          <a:prstGeom prst="rect">
            <a:avLst/>
          </a:prstGeom>
          <a:noFill/>
        </p:spPr>
        <p:txBody>
          <a:bodyPr wrap="squar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ko-KR" altLang="en-US" sz="1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물약 투척</a:t>
            </a:r>
            <a:endParaRPr lang="en-US" altLang="ko-KR" sz="140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F102C59-2534-851E-FD95-764CBDCB2E70}"/>
              </a:ext>
            </a:extLst>
          </p:cNvPr>
          <p:cNvSpPr/>
          <p:nvPr/>
        </p:nvSpPr>
        <p:spPr>
          <a:xfrm>
            <a:off x="4557661" y="5674431"/>
            <a:ext cx="1552548" cy="327024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b="1" err="1">
                <a:ln>
                  <a:solidFill>
                    <a:srgbClr val="FF8E32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Skill</a:t>
            </a:r>
            <a:r>
              <a:rPr lang="ko-KR" altLang="en-US" sz="1400" b="1">
                <a:ln>
                  <a:solidFill>
                    <a:srgbClr val="FF8E32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400" b="1" err="1">
                <a:ln>
                  <a:solidFill>
                    <a:srgbClr val="FF8E32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keys</a:t>
            </a:r>
          </a:p>
        </p:txBody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18100889-3C3D-CAD2-8C6E-5A355526CEB7}"/>
              </a:ext>
            </a:extLst>
          </p:cNvPr>
          <p:cNvSpPr txBox="1"/>
          <p:nvPr/>
        </p:nvSpPr>
        <p:spPr>
          <a:xfrm>
            <a:off x="6168523" y="5693749"/>
            <a:ext cx="2689533" cy="307706"/>
          </a:xfrm>
          <a:prstGeom prst="rect">
            <a:avLst/>
          </a:prstGeom>
          <a:noFill/>
        </p:spPr>
        <p:txBody>
          <a:bodyPr wrap="squar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ko-KR" altLang="en-US" sz="14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포션</a:t>
            </a:r>
            <a:r>
              <a:rPr lang="ko-KR" altLang="en-US" sz="1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 종류 변경 </a:t>
            </a:r>
            <a:r>
              <a:rPr lang="en-US" altLang="ko-KR" sz="1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(</a:t>
            </a:r>
            <a:r>
              <a:rPr lang="ko-KR" altLang="en-US" sz="1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힐</a:t>
            </a:r>
            <a:r>
              <a:rPr lang="en-US" altLang="ko-KR" sz="1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, </a:t>
            </a:r>
            <a:r>
              <a:rPr lang="ko-KR" altLang="en-US" sz="1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독극물</a:t>
            </a:r>
            <a:r>
              <a:rPr lang="en-US" altLang="ko-KR" sz="1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(</a:t>
            </a:r>
            <a:r>
              <a:rPr lang="ko-KR" altLang="en-US" sz="1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딜</a:t>
            </a:r>
            <a:r>
              <a:rPr lang="en-US" altLang="ko-KR" sz="1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))</a:t>
            </a:r>
            <a:endParaRPr lang="en-US" altLang="ko-KR" sz="140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649B26-92DC-18C1-F233-C92BC206D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01938" y="2750791"/>
            <a:ext cx="2123873" cy="20859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B53351-EAC0-8461-2596-B90E5F38CD0A}"/>
              </a:ext>
            </a:extLst>
          </p:cNvPr>
          <p:cNvSpPr txBox="1"/>
          <p:nvPr/>
        </p:nvSpPr>
        <p:spPr>
          <a:xfrm>
            <a:off x="694466" y="706644"/>
            <a:ext cx="56924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04.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추가 구현 </a:t>
            </a:r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캐릭터</a:t>
            </a:r>
          </a:p>
        </p:txBody>
      </p:sp>
    </p:spTree>
    <p:extLst>
      <p:ext uri="{BB962C8B-B14F-4D97-AF65-F5344CB8AC3E}">
        <p14:creationId xmlns:p14="http://schemas.microsoft.com/office/powerpoint/2010/main" val="3220838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CE7603-3C57-132B-EF90-458B966CB9B4}"/>
              </a:ext>
            </a:extLst>
          </p:cNvPr>
          <p:cNvSpPr txBox="1"/>
          <p:nvPr/>
        </p:nvSpPr>
        <p:spPr>
          <a:xfrm>
            <a:off x="694466" y="706644"/>
            <a:ext cx="56924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04.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추가 구현 </a:t>
            </a:r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몬스터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98838505-E210-841F-EF96-F4363D6C4532}"/>
              </a:ext>
            </a:extLst>
          </p:cNvPr>
          <p:cNvSpPr txBox="1"/>
          <p:nvPr/>
        </p:nvSpPr>
        <p:spPr>
          <a:xfrm>
            <a:off x="1099663" y="1580099"/>
            <a:ext cx="1374730" cy="400039"/>
          </a:xfrm>
          <a:prstGeom prst="rect">
            <a:avLst/>
          </a:prstGeom>
          <a:noFill/>
        </p:spPr>
        <p:txBody>
          <a:bodyPr wrap="non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ko-KR" sz="2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 panose="020B0604020202020204" pitchFamily="34" charset="0"/>
              </a:rPr>
              <a:t>Monster</a:t>
            </a:r>
            <a:endParaRPr lang="ko-KR" altLang="en-US" sz="200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DF9E17-1F92-54F7-23C9-D11C0D8F4FE5}"/>
              </a:ext>
            </a:extLst>
          </p:cNvPr>
          <p:cNvSpPr/>
          <p:nvPr/>
        </p:nvSpPr>
        <p:spPr>
          <a:xfrm>
            <a:off x="3516145" y="3600105"/>
            <a:ext cx="762483" cy="3302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특징</a:t>
            </a:r>
            <a:endParaRPr lang="ko-KR" altLang="en-US" sz="2000" dirty="0">
              <a:ln>
                <a:solidFill>
                  <a:srgbClr val="FF8E32">
                    <a:alpha val="0"/>
                  </a:srgbClr>
                </a:solidFill>
              </a:ln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BDD2588E-7CEE-9A58-B055-BEE7DECBEBA9}"/>
              </a:ext>
            </a:extLst>
          </p:cNvPr>
          <p:cNvSpPr txBox="1"/>
          <p:nvPr/>
        </p:nvSpPr>
        <p:spPr>
          <a:xfrm>
            <a:off x="3516145" y="4045717"/>
            <a:ext cx="3742797" cy="661649"/>
          </a:xfrm>
          <a:prstGeom prst="rect">
            <a:avLst/>
          </a:prstGeom>
          <a:noFill/>
        </p:spPr>
        <p:txBody>
          <a:bodyPr wrap="squar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용암을 다룰 수 있음</a:t>
            </a:r>
            <a:endParaRPr lang="en-US" altLang="ko-KR" sz="160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용암을 뿌려서 공격</a:t>
            </a:r>
            <a:endParaRPr lang="en-US" altLang="ko-KR" sz="160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733E5E-A9B8-9F84-8584-2389D24687E5}"/>
              </a:ext>
            </a:extLst>
          </p:cNvPr>
          <p:cNvSpPr/>
          <p:nvPr/>
        </p:nvSpPr>
        <p:spPr>
          <a:xfrm>
            <a:off x="3516145" y="2489637"/>
            <a:ext cx="762483" cy="3302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배경</a:t>
            </a:r>
            <a:endParaRPr lang="ko-KR" altLang="en-US" sz="2000" dirty="0">
              <a:ln>
                <a:solidFill>
                  <a:srgbClr val="FF8E32">
                    <a:alpha val="0"/>
                  </a:srgbClr>
                </a:solidFill>
              </a:ln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25A1E99C-2979-6C6C-102D-5A38AE58DB37}"/>
              </a:ext>
            </a:extLst>
          </p:cNvPr>
          <p:cNvSpPr txBox="1"/>
          <p:nvPr/>
        </p:nvSpPr>
        <p:spPr>
          <a:xfrm>
            <a:off x="3516144" y="2913721"/>
            <a:ext cx="3742797" cy="338484"/>
          </a:xfrm>
          <a:prstGeom prst="rect">
            <a:avLst/>
          </a:prstGeom>
          <a:noFill/>
        </p:spPr>
        <p:txBody>
          <a:bodyPr wrap="squar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 panose="020B0604020202020204" pitchFamily="34" charset="0"/>
              </a:rPr>
              <a:t>용암이 흐르는 지대</a:t>
            </a:r>
            <a:endParaRPr lang="en-US" altLang="ko-KR" sz="160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848CE27-DC7C-9C24-008E-0692DBAD165B}"/>
              </a:ext>
            </a:extLst>
          </p:cNvPr>
          <p:cNvSpPr/>
          <p:nvPr/>
        </p:nvSpPr>
        <p:spPr>
          <a:xfrm>
            <a:off x="3545164" y="5019191"/>
            <a:ext cx="762483" cy="3302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잡몹</a:t>
            </a:r>
            <a:endParaRPr lang="ko-KR" altLang="en-US" sz="2000" dirty="0">
              <a:ln>
                <a:solidFill>
                  <a:srgbClr val="FF8E32">
                    <a:alpha val="0"/>
                  </a:srgbClr>
                </a:solidFill>
              </a:ln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E15F5EC9-E080-DF64-C958-634E5430CA15}"/>
              </a:ext>
            </a:extLst>
          </p:cNvPr>
          <p:cNvSpPr txBox="1"/>
          <p:nvPr/>
        </p:nvSpPr>
        <p:spPr>
          <a:xfrm>
            <a:off x="3545164" y="5453272"/>
            <a:ext cx="3742797" cy="584705"/>
          </a:xfrm>
          <a:prstGeom prst="rect">
            <a:avLst/>
          </a:prstGeom>
          <a:noFill/>
        </p:spPr>
        <p:txBody>
          <a:bodyPr wrap="squar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용암 속에서 나오는</a:t>
            </a:r>
            <a:br>
              <a:rPr lang="en-US" altLang="ko-KR" sz="16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</a:br>
            <a:r>
              <a:rPr lang="ko-KR" altLang="en-US" sz="16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작은 몬스터</a:t>
            </a:r>
            <a:endParaRPr lang="en-US" altLang="ko-KR" sz="160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4B8127-B9B9-CCA6-0686-7AC41AA075CD}"/>
              </a:ext>
            </a:extLst>
          </p:cNvPr>
          <p:cNvSpPr txBox="1"/>
          <p:nvPr/>
        </p:nvSpPr>
        <p:spPr>
          <a:xfrm>
            <a:off x="1366346" y="5052965"/>
            <a:ext cx="13644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용암</a:t>
            </a:r>
            <a:b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24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괴생물체</a:t>
            </a:r>
            <a:endParaRPr lang="ko-KR" altLang="en-US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A4F40AA-179A-97BE-0426-C27B944A5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306" l="7985" r="89734">
                        <a14:foregroundMark x1="33080" y1="11111" x2="34601" y2="0"/>
                        <a14:foregroundMark x1="41065" y1="13131" x2="57795" y2="19529"/>
                        <a14:foregroundMark x1="64639" y1="22896" x2="60076" y2="673"/>
                        <a14:foregroundMark x1="71483" y1="19865" x2="68441" y2="10774"/>
                        <a14:foregroundMark x1="19772" y1="22559" x2="18631" y2="1684"/>
                        <a14:foregroundMark x1="8745" y1="59259" x2="9125" y2="47811"/>
                        <a14:foregroundMark x1="22814" y1="92256" x2="38023" y2="92256"/>
                        <a14:foregroundMark x1="59316" y1="95286" x2="73764" y2="973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7891" y="2401170"/>
            <a:ext cx="2183065" cy="2465287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6C6D941D-E594-D533-B3C1-927387DE7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238" y="373451"/>
            <a:ext cx="4335575" cy="611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C7EE3E-4673-AF1D-4DCB-706883ED1D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72" b="93447" l="9906" r="95991">
                        <a14:foregroundMark x1="26415" y1="91168" x2="25708" y2="91168"/>
                        <a14:foregroundMark x1="66981" y1="93447" x2="66981" y2="93447"/>
                        <a14:foregroundMark x1="88443" y1="78632" x2="91745" y2="51567"/>
                        <a14:foregroundMark x1="95991" y1="63533" x2="95991" y2="63533"/>
                        <a14:foregroundMark x1="39623" y1="93447" x2="35613" y2="911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35105" y="5678909"/>
            <a:ext cx="581831" cy="4816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3B81238-5600-FAB3-A112-65699EC310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72" b="93447" l="9906" r="95991">
                        <a14:foregroundMark x1="26415" y1="91168" x2="25708" y2="91168"/>
                        <a14:foregroundMark x1="66981" y1="93447" x2="66981" y2="93447"/>
                        <a14:foregroundMark x1="88443" y1="78632" x2="91745" y2="51567"/>
                        <a14:foregroundMark x1="95991" y1="63533" x2="95991" y2="63533"/>
                        <a14:foregroundMark x1="39623" y1="93447" x2="35613" y2="911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05084" y="5212443"/>
            <a:ext cx="581831" cy="48165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E2D43AC-2849-19C1-3CDE-3B5354C9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72" b="93447" l="9906" r="95991">
                        <a14:foregroundMark x1="26415" y1="91168" x2="25708" y2="91168"/>
                        <a14:foregroundMark x1="66981" y1="93447" x2="66981" y2="93447"/>
                        <a14:foregroundMark x1="88443" y1="78632" x2="91745" y2="51567"/>
                        <a14:foregroundMark x1="95991" y1="63533" x2="95991" y2="63533"/>
                        <a14:foregroundMark x1="39623" y1="93447" x2="35613" y2="911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55911" y="5627942"/>
            <a:ext cx="581831" cy="48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586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>
            <a:extLst>
              <a:ext uri="{FF2B5EF4-FFF2-40B4-BE49-F238E27FC236}">
                <a16:creationId xmlns:a16="http://schemas.microsoft.com/office/drawing/2014/main" id="{98838505-E210-841F-EF96-F4363D6C4532}"/>
              </a:ext>
            </a:extLst>
          </p:cNvPr>
          <p:cNvSpPr txBox="1"/>
          <p:nvPr/>
        </p:nvSpPr>
        <p:spPr>
          <a:xfrm>
            <a:off x="1099663" y="1580099"/>
            <a:ext cx="1374730" cy="400039"/>
          </a:xfrm>
          <a:prstGeom prst="rect">
            <a:avLst/>
          </a:prstGeom>
          <a:noFill/>
        </p:spPr>
        <p:txBody>
          <a:bodyPr wrap="non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ko-KR" sz="2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 panose="020B0604020202020204" pitchFamily="34" charset="0"/>
              </a:rPr>
              <a:t>Monster</a:t>
            </a:r>
            <a:endParaRPr lang="ko-KR" altLang="en-US" sz="200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DF9E17-1F92-54F7-23C9-D11C0D8F4FE5}"/>
              </a:ext>
            </a:extLst>
          </p:cNvPr>
          <p:cNvSpPr/>
          <p:nvPr/>
        </p:nvSpPr>
        <p:spPr>
          <a:xfrm>
            <a:off x="3516145" y="3600105"/>
            <a:ext cx="762483" cy="3302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특징</a:t>
            </a:r>
            <a:endParaRPr lang="ko-KR" altLang="en-US" sz="2000" dirty="0">
              <a:ln>
                <a:solidFill>
                  <a:srgbClr val="FF8E32">
                    <a:alpha val="0"/>
                  </a:srgbClr>
                </a:solidFill>
              </a:ln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BDD2588E-7CEE-9A58-B055-BEE7DECBEBA9}"/>
              </a:ext>
            </a:extLst>
          </p:cNvPr>
          <p:cNvSpPr txBox="1"/>
          <p:nvPr/>
        </p:nvSpPr>
        <p:spPr>
          <a:xfrm>
            <a:off x="3516145" y="4045717"/>
            <a:ext cx="3742797" cy="661649"/>
          </a:xfrm>
          <a:prstGeom prst="rect">
            <a:avLst/>
          </a:prstGeom>
          <a:noFill/>
        </p:spPr>
        <p:txBody>
          <a:bodyPr wrap="squar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6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 panose="020B0604020202020204" pitchFamily="34" charset="0"/>
              </a:rPr>
              <a:t>Ｕ</a:t>
            </a:r>
            <a:r>
              <a:rPr lang="en-US" altLang="ko-KR" sz="16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 panose="020B0604020202020204" pitchFamily="34" charset="0"/>
              </a:rPr>
              <a:t>FO</a:t>
            </a:r>
            <a:r>
              <a:rPr lang="ko-KR" altLang="en-US" sz="16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 panose="020B0604020202020204" pitchFamily="34" charset="0"/>
              </a:rPr>
              <a:t>를 타고 잠시 이동 가능</a:t>
            </a:r>
            <a:endParaRPr lang="en-US" altLang="ko-KR" sz="160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 panose="020B0604020202020204" pitchFamily="34" charset="0"/>
              </a:rPr>
              <a:t>멀리서 날라오는 구체로 공격 가능</a:t>
            </a:r>
            <a:endParaRPr lang="en-US" altLang="ko-KR" sz="160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733E5E-A9B8-9F84-8584-2389D24687E5}"/>
              </a:ext>
            </a:extLst>
          </p:cNvPr>
          <p:cNvSpPr/>
          <p:nvPr/>
        </p:nvSpPr>
        <p:spPr>
          <a:xfrm>
            <a:off x="3516145" y="2489637"/>
            <a:ext cx="762483" cy="3302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배경</a:t>
            </a:r>
            <a:endParaRPr lang="ko-KR" altLang="en-US" sz="2000" dirty="0">
              <a:ln>
                <a:solidFill>
                  <a:srgbClr val="FF8E32">
                    <a:alpha val="0"/>
                  </a:srgbClr>
                </a:solidFill>
              </a:ln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25A1E99C-2979-6C6C-102D-5A38AE58DB37}"/>
              </a:ext>
            </a:extLst>
          </p:cNvPr>
          <p:cNvSpPr txBox="1"/>
          <p:nvPr/>
        </p:nvSpPr>
        <p:spPr>
          <a:xfrm>
            <a:off x="3516144" y="2913721"/>
            <a:ext cx="3742797" cy="338484"/>
          </a:xfrm>
          <a:prstGeom prst="rect">
            <a:avLst/>
          </a:prstGeom>
          <a:noFill/>
        </p:spPr>
        <p:txBody>
          <a:bodyPr wrap="squar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 panose="020B0604020202020204" pitchFamily="34" charset="0"/>
              </a:rPr>
              <a:t>외계 지대</a:t>
            </a:r>
            <a:r>
              <a:rPr lang="en-US" altLang="ko-KR" sz="16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 panose="020B0604020202020204" pitchFamily="34" charset="0"/>
              </a:rPr>
              <a:t>,</a:t>
            </a:r>
            <a:r>
              <a:rPr lang="ko-KR" altLang="en-US" sz="16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 panose="020B0604020202020204" pitchFamily="34" charset="0"/>
              </a:rPr>
              <a:t> 신비로운</a:t>
            </a:r>
            <a:r>
              <a:rPr lang="ko-KR" altLang="en-US" sz="6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 panose="020B0604020202020204" pitchFamily="34" charset="0"/>
              </a:rPr>
              <a:t>　</a:t>
            </a:r>
            <a:r>
              <a:rPr lang="ko-KR" altLang="en-US" sz="16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 panose="020B0604020202020204" pitchFamily="34" charset="0"/>
              </a:rPr>
              <a:t>공간</a:t>
            </a:r>
            <a:endParaRPr lang="en-US" altLang="ko-KR" sz="160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848CE27-DC7C-9C24-008E-0692DBAD165B}"/>
              </a:ext>
            </a:extLst>
          </p:cNvPr>
          <p:cNvSpPr/>
          <p:nvPr/>
        </p:nvSpPr>
        <p:spPr>
          <a:xfrm>
            <a:off x="3545164" y="5019191"/>
            <a:ext cx="762483" cy="3302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잡몹</a:t>
            </a:r>
            <a:endParaRPr lang="ko-KR" altLang="en-US" sz="2000" dirty="0">
              <a:ln>
                <a:solidFill>
                  <a:srgbClr val="FF8E32">
                    <a:alpha val="0"/>
                  </a:srgbClr>
                </a:solidFill>
              </a:ln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E15F5EC9-E080-DF64-C958-634E5430CA15}"/>
              </a:ext>
            </a:extLst>
          </p:cNvPr>
          <p:cNvSpPr txBox="1"/>
          <p:nvPr/>
        </p:nvSpPr>
        <p:spPr>
          <a:xfrm>
            <a:off x="3545164" y="5453272"/>
            <a:ext cx="3742797" cy="338484"/>
          </a:xfrm>
          <a:prstGeom prst="rect">
            <a:avLst/>
          </a:prstGeom>
          <a:noFill/>
        </p:spPr>
        <p:txBody>
          <a:bodyPr wrap="squar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사방에서 나오는 </a:t>
            </a:r>
            <a:r>
              <a:rPr lang="ko-KR" altLang="en-US" sz="1600" dirty="0" err="1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</a:rPr>
              <a:t>괴생명체</a:t>
            </a:r>
            <a:endParaRPr lang="en-US" altLang="ko-KR" sz="160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197F05-A19A-1945-C573-D85DA4B24CFB}"/>
              </a:ext>
            </a:extLst>
          </p:cNvPr>
          <p:cNvSpPr txBox="1"/>
          <p:nvPr/>
        </p:nvSpPr>
        <p:spPr>
          <a:xfrm>
            <a:off x="1178421" y="5534058"/>
            <a:ext cx="1749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외계 생명체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1FF0A43-C8A0-5427-1E12-CC66B6F13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874" b="98319" l="8564" r="99724">
                        <a14:foregroundMark x1="61326" y1="10588" x2="64641" y2="5042"/>
                        <a14:foregroundMark x1="18508" y1="91597" x2="31215" y2="91933"/>
                        <a14:foregroundMark x1="9669" y1="89076" x2="8564" y2="89412"/>
                        <a14:foregroundMark x1="64641" y1="98487" x2="74033" y2="96303"/>
                        <a14:foregroundMark x1="88950" y1="94454" x2="99724" y2="895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9663" y="2215431"/>
            <a:ext cx="1906712" cy="313396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EC979A6-5EBE-7B96-7425-C56C54CE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979358"/>
            <a:ext cx="4487134" cy="524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8D99EFD-B524-5F4A-C453-E77DABFD2E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132" b="89498" l="8268" r="91732">
                        <a14:foregroundMark x1="8268" y1="62100" x2="31102" y2="63014"/>
                        <a14:foregroundMark x1="90945" y1="63470" x2="91732" y2="607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54838" y="5349391"/>
            <a:ext cx="633546" cy="54624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5C5EB8E-FB8F-0BDC-66F1-8DB2D534B3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132" b="89498" l="8268" r="91732">
                        <a14:foregroundMark x1="8268" y1="62100" x2="31102" y2="63014"/>
                        <a14:foregroundMark x1="90945" y1="63470" x2="91732" y2="607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32822" y="4911168"/>
            <a:ext cx="633546" cy="5462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9B6105-75E6-DA19-AF7D-75D556676335}"/>
              </a:ext>
            </a:extLst>
          </p:cNvPr>
          <p:cNvSpPr txBox="1"/>
          <p:nvPr/>
        </p:nvSpPr>
        <p:spPr>
          <a:xfrm>
            <a:off x="694466" y="706644"/>
            <a:ext cx="56924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04.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추가 구현 </a:t>
            </a:r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몬스터</a:t>
            </a:r>
          </a:p>
        </p:txBody>
      </p:sp>
    </p:spTree>
    <p:extLst>
      <p:ext uri="{BB962C8B-B14F-4D97-AF65-F5344CB8AC3E}">
        <p14:creationId xmlns:p14="http://schemas.microsoft.com/office/powerpoint/2010/main" val="2530155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CE7603-3C57-132B-EF90-458B966CB9B4}"/>
              </a:ext>
            </a:extLst>
          </p:cNvPr>
          <p:cNvSpPr txBox="1"/>
          <p:nvPr/>
        </p:nvSpPr>
        <p:spPr>
          <a:xfrm>
            <a:off x="694466" y="706644"/>
            <a:ext cx="3651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01.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게임개요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98838505-E210-841F-EF96-F4363D6C4532}"/>
              </a:ext>
            </a:extLst>
          </p:cNvPr>
          <p:cNvSpPr txBox="1"/>
          <p:nvPr/>
        </p:nvSpPr>
        <p:spPr>
          <a:xfrm>
            <a:off x="1099663" y="1580099"/>
            <a:ext cx="2324542" cy="400039"/>
          </a:xfrm>
          <a:prstGeom prst="rect">
            <a:avLst/>
          </a:prstGeom>
          <a:noFill/>
        </p:spPr>
        <p:txBody>
          <a:bodyPr wrap="non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ko-KR" altLang="en-US" sz="2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</a:rPr>
              <a:t> 게임 소개 </a:t>
            </a:r>
            <a:r>
              <a:rPr lang="en-US" altLang="ko-KR" sz="2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</a:rPr>
              <a:t>&amp; </a:t>
            </a:r>
            <a:r>
              <a:rPr lang="ko-KR" altLang="en-US" sz="2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</a:rPr>
              <a:t>장르</a:t>
            </a:r>
            <a:endParaRPr lang="ko-KR" altLang="en-US" sz="200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748489-C9B1-2A08-1684-E30DE568C898}"/>
              </a:ext>
            </a:extLst>
          </p:cNvPr>
          <p:cNvSpPr txBox="1"/>
          <p:nvPr/>
        </p:nvSpPr>
        <p:spPr>
          <a:xfrm>
            <a:off x="7112246" y="2616791"/>
            <a:ext cx="425276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TINO World</a:t>
            </a:r>
            <a:r>
              <a:rPr lang="ko-KR" altLang="en-US" b="1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는 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window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기반의 게임으로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어느 날 이상한 세계에 떨어진 주인공이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원래의 세계로 돌아가기 위해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탐험하며 펼쳐지는 </a:t>
            </a:r>
            <a:r>
              <a:rPr lang="ko-KR" alt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현실감 있는 전투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와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협동 플레이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위주의 게임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장르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|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액션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RPG</a:t>
            </a:r>
            <a:endParaRPr lang="ko-KR" altLang="en-US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415C7B05-007E-B25A-E3BA-6546FA3DA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63" y="2083098"/>
            <a:ext cx="410527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C681569F-6733-3E4D-DFE5-0E311D6E1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370" y="3890403"/>
            <a:ext cx="38862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814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CE7603-3C57-132B-EF90-458B966CB9B4}"/>
              </a:ext>
            </a:extLst>
          </p:cNvPr>
          <p:cNvSpPr txBox="1"/>
          <p:nvPr/>
        </p:nvSpPr>
        <p:spPr>
          <a:xfrm>
            <a:off x="694466" y="706644"/>
            <a:ext cx="3651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01.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게임개요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98838505-E210-841F-EF96-F4363D6C4532}"/>
              </a:ext>
            </a:extLst>
          </p:cNvPr>
          <p:cNvSpPr txBox="1"/>
          <p:nvPr/>
        </p:nvSpPr>
        <p:spPr>
          <a:xfrm>
            <a:off x="1099663" y="1580099"/>
            <a:ext cx="1742651" cy="400039"/>
          </a:xfrm>
          <a:prstGeom prst="rect">
            <a:avLst/>
          </a:prstGeom>
          <a:noFill/>
        </p:spPr>
        <p:txBody>
          <a:bodyPr wrap="non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ko-KR" altLang="en-US" sz="2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 panose="020B0604020202020204" pitchFamily="34" charset="0"/>
              </a:rPr>
              <a:t> 주요 이용자</a:t>
            </a:r>
          </a:p>
        </p:txBody>
      </p: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EF1388B3-3EB7-2788-D4B1-A4AB7EA4605F}"/>
              </a:ext>
            </a:extLst>
          </p:cNvPr>
          <p:cNvSpPr/>
          <p:nvPr/>
        </p:nvSpPr>
        <p:spPr>
          <a:xfrm>
            <a:off x="4565478" y="1414530"/>
            <a:ext cx="3061043" cy="2894395"/>
          </a:xfrm>
          <a:prstGeom prst="diamond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748489-C9B1-2A08-1684-E30DE568C898}"/>
              </a:ext>
            </a:extLst>
          </p:cNvPr>
          <p:cNvSpPr txBox="1"/>
          <p:nvPr/>
        </p:nvSpPr>
        <p:spPr>
          <a:xfrm>
            <a:off x="5162090" y="2630894"/>
            <a:ext cx="1867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액션 </a:t>
            </a:r>
            <a:r>
              <a:rPr lang="en-US" altLang="ko-KR" sz="2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RPG </a:t>
            </a:r>
            <a:r>
              <a:rPr lang="ko-KR" altLang="en-US" sz="2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층</a:t>
            </a: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4A56A78A-3AE8-3CAC-617F-C54881BEE65C}"/>
              </a:ext>
            </a:extLst>
          </p:cNvPr>
          <p:cNvSpPr/>
          <p:nvPr/>
        </p:nvSpPr>
        <p:spPr>
          <a:xfrm>
            <a:off x="2925096" y="2931942"/>
            <a:ext cx="3061043" cy="2894395"/>
          </a:xfrm>
          <a:prstGeom prst="diamond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C69985-EF6E-3D8B-DF72-0FA6F882525D}"/>
              </a:ext>
            </a:extLst>
          </p:cNvPr>
          <p:cNvSpPr txBox="1"/>
          <p:nvPr/>
        </p:nvSpPr>
        <p:spPr>
          <a:xfrm>
            <a:off x="3564988" y="3917474"/>
            <a:ext cx="17812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한국공학대학교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재학생 및 직원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+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예비 신입생층</a:t>
            </a: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A2782308-F1E8-7E70-BA51-66086706F86E}"/>
              </a:ext>
            </a:extLst>
          </p:cNvPr>
          <p:cNvSpPr/>
          <p:nvPr/>
        </p:nvSpPr>
        <p:spPr>
          <a:xfrm>
            <a:off x="6205860" y="2965018"/>
            <a:ext cx="3061043" cy="2894395"/>
          </a:xfrm>
          <a:prstGeom prst="diamond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CEC4BA-20C4-F203-2A6E-8E4CE3F629CD}"/>
              </a:ext>
            </a:extLst>
          </p:cNvPr>
          <p:cNvSpPr txBox="1"/>
          <p:nvPr/>
        </p:nvSpPr>
        <p:spPr>
          <a:xfrm>
            <a:off x="6802471" y="4055973"/>
            <a:ext cx="1867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모험과 팀 게임에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관심이 많은 층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048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CE7603-3C57-132B-EF90-458B966CB9B4}"/>
              </a:ext>
            </a:extLst>
          </p:cNvPr>
          <p:cNvSpPr txBox="1"/>
          <p:nvPr/>
        </p:nvSpPr>
        <p:spPr>
          <a:xfrm>
            <a:off x="694466" y="706644"/>
            <a:ext cx="3651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01.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게임개요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98838505-E210-841F-EF96-F4363D6C4532}"/>
              </a:ext>
            </a:extLst>
          </p:cNvPr>
          <p:cNvSpPr txBox="1"/>
          <p:nvPr/>
        </p:nvSpPr>
        <p:spPr>
          <a:xfrm>
            <a:off x="1099663" y="1580099"/>
            <a:ext cx="1289002" cy="461594"/>
          </a:xfrm>
          <a:prstGeom prst="rect">
            <a:avLst/>
          </a:prstGeom>
          <a:noFill/>
        </p:spPr>
        <p:txBody>
          <a:bodyPr wrap="non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ko-KR" sz="2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 panose="020B0604020202020204" pitchFamily="34" charset="0"/>
              </a:rPr>
              <a:t> NABC</a:t>
            </a:r>
            <a:endParaRPr lang="ko-KR" altLang="en-US" sz="240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Arial" panose="020B0604020202020204" pitchFamily="34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F89A47AB-3267-8E3F-7FAA-EEB0E84C6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798807"/>
              </p:ext>
            </p:extLst>
          </p:nvPr>
        </p:nvGraphicFramePr>
        <p:xfrm>
          <a:off x="1099663" y="2207261"/>
          <a:ext cx="10262160" cy="4012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1165">
                  <a:extLst>
                    <a:ext uri="{9D8B030D-6E8A-4147-A177-3AD203B41FA5}">
                      <a16:colId xmlns:a16="http://schemas.microsoft.com/office/drawing/2014/main" val="6579081"/>
                    </a:ext>
                  </a:extLst>
                </a:gridCol>
                <a:gridCol w="7600995">
                  <a:extLst>
                    <a:ext uri="{9D8B030D-6E8A-4147-A177-3AD203B41FA5}">
                      <a16:colId xmlns:a16="http://schemas.microsoft.com/office/drawing/2014/main" val="2657213843"/>
                    </a:ext>
                  </a:extLst>
                </a:gridCol>
              </a:tblGrid>
              <a:tr h="10031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Needs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한국공학대학교가 밀고 있는 마스코트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학교의 홍보를 기대하는 입장에서 수요가 있을 것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협동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RPG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게임으로 혼자 하는 플레이보다 단순 성취가 아닌 여러 재미를 느낄 것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351258"/>
                  </a:ext>
                </a:extLst>
              </a:tr>
              <a:tr h="10031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Approach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TUK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마스코트를 주인공으로 설정해 한국공학대 학생들에게 친근하게 다가갈 수 있음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귀여운 공룡 캐릭터로 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고등학생들에게도 쉽게 접근 가능함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75275"/>
                  </a:ext>
                </a:extLst>
              </a:tr>
              <a:tr h="10031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Benefit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한국공학대학교 홍보효과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31007"/>
                  </a:ext>
                </a:extLst>
              </a:tr>
              <a:tr h="10031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Competition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메시 절단을 응용한 부위 파괴를 구현하여 전략적인 있는 게임 플레이</a:t>
                      </a: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타이밍을 맞추어 반격하는 시스템을 넣어서 성취감과 경쟁력 있는 게임 플레이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295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1028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CE7603-3C57-132B-EF90-458B966CB9B4}"/>
              </a:ext>
            </a:extLst>
          </p:cNvPr>
          <p:cNvSpPr txBox="1"/>
          <p:nvPr/>
        </p:nvSpPr>
        <p:spPr>
          <a:xfrm>
            <a:off x="694466" y="706644"/>
            <a:ext cx="3651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01.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게임개요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98838505-E210-841F-EF96-F4363D6C4532}"/>
              </a:ext>
            </a:extLst>
          </p:cNvPr>
          <p:cNvSpPr txBox="1"/>
          <p:nvPr/>
        </p:nvSpPr>
        <p:spPr>
          <a:xfrm>
            <a:off x="1099663" y="1580099"/>
            <a:ext cx="2986582" cy="461594"/>
          </a:xfrm>
          <a:prstGeom prst="rect">
            <a:avLst/>
          </a:prstGeom>
          <a:noFill/>
        </p:spPr>
        <p:txBody>
          <a:bodyPr wrap="non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ko-KR" sz="2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 panose="020B0604020202020204" pitchFamily="34" charset="0"/>
              </a:rPr>
              <a:t> </a:t>
            </a:r>
            <a:r>
              <a:rPr lang="ko-KR" altLang="en-US" sz="2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 panose="020B0604020202020204" pitchFamily="34" charset="0"/>
              </a:rPr>
              <a:t>전체적인 게임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2DB6E9-ED8E-8324-6939-7FD263FE6BF3}"/>
              </a:ext>
            </a:extLst>
          </p:cNvPr>
          <p:cNvSpPr txBox="1"/>
          <p:nvPr/>
        </p:nvSpPr>
        <p:spPr>
          <a:xfrm>
            <a:off x="2455835" y="2558622"/>
            <a:ext cx="1122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Login</a:t>
            </a:r>
            <a:endParaRPr lang="ko-KR" altLang="en-US" sz="2800" dirty="0">
              <a:solidFill>
                <a:schemeClr val="accent1">
                  <a:lumMod val="60000"/>
                  <a:lumOff val="4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DEE418E-EBF3-3998-A02C-EEC6FED2476D}"/>
              </a:ext>
            </a:extLst>
          </p:cNvPr>
          <p:cNvCxnSpPr>
            <a:cxnSpLocks/>
          </p:cNvCxnSpPr>
          <p:nvPr/>
        </p:nvCxnSpPr>
        <p:spPr>
          <a:xfrm>
            <a:off x="3649366" y="2820232"/>
            <a:ext cx="80687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456E9F7-DFA7-3D22-313F-42B4E891047A}"/>
              </a:ext>
            </a:extLst>
          </p:cNvPr>
          <p:cNvSpPr txBox="1"/>
          <p:nvPr/>
        </p:nvSpPr>
        <p:spPr>
          <a:xfrm>
            <a:off x="4623202" y="2558622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마을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1A24B3-F9A6-92CE-6A55-5EFE4A282E1F}"/>
              </a:ext>
            </a:extLst>
          </p:cNvPr>
          <p:cNvCxnSpPr>
            <a:cxnSpLocks/>
          </p:cNvCxnSpPr>
          <p:nvPr/>
        </p:nvCxnSpPr>
        <p:spPr>
          <a:xfrm>
            <a:off x="5671664" y="2834192"/>
            <a:ext cx="80687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9401F14-E1BC-9685-8A91-7CF54F37F787}"/>
              </a:ext>
            </a:extLst>
          </p:cNvPr>
          <p:cNvSpPr txBox="1"/>
          <p:nvPr/>
        </p:nvSpPr>
        <p:spPr>
          <a:xfrm>
            <a:off x="6653046" y="2558622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던전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8EDFDF5-8663-94FD-C2DE-D32CCCC05FE6}"/>
              </a:ext>
            </a:extLst>
          </p:cNvPr>
          <p:cNvCxnSpPr>
            <a:cxnSpLocks/>
          </p:cNvCxnSpPr>
          <p:nvPr/>
        </p:nvCxnSpPr>
        <p:spPr>
          <a:xfrm>
            <a:off x="7671914" y="2834192"/>
            <a:ext cx="9101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65813CE-4AC8-F404-DF81-A1F35C810EBB}"/>
              </a:ext>
            </a:extLst>
          </p:cNvPr>
          <p:cNvSpPr txBox="1"/>
          <p:nvPr/>
        </p:nvSpPr>
        <p:spPr>
          <a:xfrm>
            <a:off x="8759090" y="2572582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마을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472044-96D5-F150-7746-681CA6BA90E7}"/>
              </a:ext>
            </a:extLst>
          </p:cNvPr>
          <p:cNvSpPr txBox="1"/>
          <p:nvPr/>
        </p:nvSpPr>
        <p:spPr>
          <a:xfrm>
            <a:off x="2576669" y="3461834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ID/PW</a:t>
            </a:r>
            <a:endParaRPr lang="ko-KR" altLang="en-US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5650EB-BAE2-8421-3DEB-804244C9CFA8}"/>
              </a:ext>
            </a:extLst>
          </p:cNvPr>
          <p:cNvSpPr txBox="1"/>
          <p:nvPr/>
        </p:nvSpPr>
        <p:spPr>
          <a:xfrm>
            <a:off x="2202866" y="4118212"/>
            <a:ext cx="1627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캐릭터 선택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9EDF5F-1120-BDC3-D966-3F1F4BD454C2}"/>
              </a:ext>
            </a:extLst>
          </p:cNvPr>
          <p:cNvSpPr txBox="1"/>
          <p:nvPr/>
        </p:nvSpPr>
        <p:spPr>
          <a:xfrm>
            <a:off x="4266533" y="3423643"/>
            <a:ext cx="15872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퀘스트 수락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방 만들기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&amp;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팀원 모으기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CF8BF3-D3FF-CF6A-32E7-0D8109F3EC58}"/>
              </a:ext>
            </a:extLst>
          </p:cNvPr>
          <p:cNvSpPr txBox="1"/>
          <p:nvPr/>
        </p:nvSpPr>
        <p:spPr>
          <a:xfrm>
            <a:off x="6156117" y="3399415"/>
            <a:ext cx="186781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잡몹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처치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아이템 획득 가능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포션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보스와의 전투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보상획득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경험치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돈 등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D4B081-E8C4-3EAA-BCF8-43444F87E653}"/>
              </a:ext>
            </a:extLst>
          </p:cNvPr>
          <p:cNvSpPr txBox="1"/>
          <p:nvPr/>
        </p:nvSpPr>
        <p:spPr>
          <a:xfrm>
            <a:off x="8119491" y="3423643"/>
            <a:ext cx="2153154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퀘스트 보상 받기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보상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-&gt;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상점 구매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상점시스템 </a:t>
            </a:r>
            <a:r>
              <a:rPr lang="en-US" altLang="ko-KR" sz="12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-&gt; </a:t>
            </a:r>
            <a:r>
              <a:rPr lang="ko-KR" altLang="en-US" sz="12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추가구현</a:t>
            </a:r>
            <a:r>
              <a:rPr lang="en-US" altLang="ko-KR" sz="12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다시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던전팟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구하기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endParaRPr lang="ko-KR" altLang="en-US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ACB347C-3C07-174F-09E3-37E091267DA3}"/>
              </a:ext>
            </a:extLst>
          </p:cNvPr>
          <p:cNvSpPr/>
          <p:nvPr/>
        </p:nvSpPr>
        <p:spPr>
          <a:xfrm>
            <a:off x="6634968" y="2410657"/>
            <a:ext cx="910111" cy="81915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32F7AFA-3E59-E07B-927D-0B340382ACB0}"/>
              </a:ext>
            </a:extLst>
          </p:cNvPr>
          <p:cNvCxnSpPr>
            <a:cxnSpLocks/>
            <a:stCxn id="22" idx="7"/>
          </p:cNvCxnSpPr>
          <p:nvPr/>
        </p:nvCxnSpPr>
        <p:spPr>
          <a:xfrm flipV="1">
            <a:off x="7411796" y="1602550"/>
            <a:ext cx="692213" cy="92806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967B754-F790-6D2C-7E96-23E5FF5778CA}"/>
              </a:ext>
            </a:extLst>
          </p:cNvPr>
          <p:cNvSpPr txBox="1"/>
          <p:nvPr/>
        </p:nvSpPr>
        <p:spPr>
          <a:xfrm>
            <a:off x="8104009" y="706644"/>
            <a:ext cx="35349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상위 던전까지 열려 있으나</a:t>
            </a:r>
            <a:endParaRPr lang="en-US" altLang="ko-KR" sz="14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 초급자가 바로 깰 수 없는 난이도로 구성</a:t>
            </a:r>
            <a:endParaRPr lang="en-US" altLang="ko-KR" sz="14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레벨 높은 사람한테 버스 타기 가능</a:t>
            </a:r>
            <a:endParaRPr lang="en-US" altLang="ko-KR" sz="14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 (</a:t>
            </a:r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한 번 클리어한 던전의 보상은 받을 수 </a:t>
            </a:r>
            <a:r>
              <a:rPr lang="en-US" altLang="ko-KR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X)</a:t>
            </a:r>
            <a:endParaRPr lang="ko-KR" altLang="en-US" sz="14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8D8FB9F-76BD-CC3B-E0FC-F2479E392836}"/>
              </a:ext>
            </a:extLst>
          </p:cNvPr>
          <p:cNvSpPr/>
          <p:nvPr/>
        </p:nvSpPr>
        <p:spPr>
          <a:xfrm>
            <a:off x="6368269" y="5575163"/>
            <a:ext cx="813582" cy="409575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BBB45B9-ABF1-B4EE-BB85-249359FAAE9D}"/>
              </a:ext>
            </a:extLst>
          </p:cNvPr>
          <p:cNvCxnSpPr>
            <a:cxnSpLocks/>
            <a:stCxn id="30" idx="4"/>
          </p:cNvCxnSpPr>
          <p:nvPr/>
        </p:nvCxnSpPr>
        <p:spPr>
          <a:xfrm>
            <a:off x="6775060" y="5984738"/>
            <a:ext cx="618943" cy="3208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B31A580-B3D7-A07F-331B-FB5ED6A90FCA}"/>
              </a:ext>
            </a:extLst>
          </p:cNvPr>
          <p:cNvSpPr txBox="1"/>
          <p:nvPr/>
        </p:nvSpPr>
        <p:spPr>
          <a:xfrm>
            <a:off x="7388058" y="6240424"/>
            <a:ext cx="2864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레벨에 따라서 기본 </a:t>
            </a:r>
            <a:r>
              <a:rPr lang="ko-KR" altLang="en-US" sz="140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공격 지수 </a:t>
            </a:r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오름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F6EC801-0F6A-C36A-520D-C8E1F4D6E09E}"/>
              </a:ext>
            </a:extLst>
          </p:cNvPr>
          <p:cNvCxnSpPr>
            <a:cxnSpLocks/>
          </p:cNvCxnSpPr>
          <p:nvPr/>
        </p:nvCxnSpPr>
        <p:spPr>
          <a:xfrm>
            <a:off x="3010367" y="4766912"/>
            <a:ext cx="0" cy="34801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D76027B-9BA0-C735-8725-F0B0C5A40E0C}"/>
              </a:ext>
            </a:extLst>
          </p:cNvPr>
          <p:cNvSpPr txBox="1"/>
          <p:nvPr/>
        </p:nvSpPr>
        <p:spPr>
          <a:xfrm>
            <a:off x="1837610" y="5288945"/>
            <a:ext cx="2345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유저 별 게임 정보 저장 기능</a:t>
            </a:r>
            <a:endParaRPr lang="en-US" altLang="ko-KR" sz="14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레벨</a:t>
            </a:r>
            <a:r>
              <a:rPr lang="en-US" altLang="ko-KR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돈 등</a:t>
            </a:r>
            <a:r>
              <a:rPr lang="en-US" altLang="ko-KR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endParaRPr lang="ko-KR" altLang="en-US" sz="14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3281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CE7603-3C57-132B-EF90-458B966CB9B4}"/>
              </a:ext>
            </a:extLst>
          </p:cNvPr>
          <p:cNvSpPr txBox="1"/>
          <p:nvPr/>
        </p:nvSpPr>
        <p:spPr>
          <a:xfrm>
            <a:off x="694466" y="706644"/>
            <a:ext cx="3651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01.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게임개요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98838505-E210-841F-EF96-F4363D6C4532}"/>
              </a:ext>
            </a:extLst>
          </p:cNvPr>
          <p:cNvSpPr txBox="1"/>
          <p:nvPr/>
        </p:nvSpPr>
        <p:spPr>
          <a:xfrm>
            <a:off x="1099663" y="1580099"/>
            <a:ext cx="1627235" cy="461594"/>
          </a:xfrm>
          <a:prstGeom prst="rect">
            <a:avLst/>
          </a:prstGeom>
          <a:noFill/>
        </p:spPr>
        <p:txBody>
          <a:bodyPr wrap="non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ko-KR" sz="2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 panose="020B0604020202020204" pitchFamily="34" charset="0"/>
              </a:rPr>
              <a:t> </a:t>
            </a:r>
            <a:r>
              <a:rPr lang="ko-KR" altLang="en-US" sz="2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 panose="020B0604020202020204" pitchFamily="34" charset="0"/>
              </a:rPr>
              <a:t>개발범위</a:t>
            </a:r>
          </a:p>
        </p:txBody>
      </p:sp>
      <p:graphicFrame>
        <p:nvGraphicFramePr>
          <p:cNvPr id="2" name="표 5">
            <a:extLst>
              <a:ext uri="{FF2B5EF4-FFF2-40B4-BE49-F238E27FC236}">
                <a16:creationId xmlns:a16="http://schemas.microsoft.com/office/drawing/2014/main" id="{B1D2A985-5F0D-AAF9-2409-52E48C5A95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604494"/>
              </p:ext>
            </p:extLst>
          </p:nvPr>
        </p:nvGraphicFramePr>
        <p:xfrm>
          <a:off x="1420812" y="2431413"/>
          <a:ext cx="9350376" cy="3719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6792">
                  <a:extLst>
                    <a:ext uri="{9D8B030D-6E8A-4147-A177-3AD203B41FA5}">
                      <a16:colId xmlns:a16="http://schemas.microsoft.com/office/drawing/2014/main" val="4056584520"/>
                    </a:ext>
                  </a:extLst>
                </a:gridCol>
                <a:gridCol w="3116792">
                  <a:extLst>
                    <a:ext uri="{9D8B030D-6E8A-4147-A177-3AD203B41FA5}">
                      <a16:colId xmlns:a16="http://schemas.microsoft.com/office/drawing/2014/main" val="2865843019"/>
                    </a:ext>
                  </a:extLst>
                </a:gridCol>
                <a:gridCol w="3116792">
                  <a:extLst>
                    <a:ext uri="{9D8B030D-6E8A-4147-A177-3AD203B41FA5}">
                      <a16:colId xmlns:a16="http://schemas.microsoft.com/office/drawing/2014/main" val="47288388"/>
                    </a:ext>
                  </a:extLst>
                </a:gridCol>
              </a:tblGrid>
              <a:tr h="564667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필수 개발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추가 구현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929935"/>
                  </a:ext>
                </a:extLst>
              </a:tr>
              <a:tr h="7888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캐릭터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공격수 캐릭터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탱커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화학형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힐러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330196"/>
                  </a:ext>
                </a:extLst>
              </a:tr>
              <a:tr h="7888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조작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WASD,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마우스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공격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추가 공격에 따른 조작 추가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264361"/>
                  </a:ext>
                </a:extLst>
              </a:tr>
              <a:tr h="7888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캐릭터 능력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/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공격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마우스 왼쪽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–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기본공격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마우스 오른쪽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–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캐릭터별 스킬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와이어 이동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빠르게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패링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465544"/>
                  </a:ext>
                </a:extLst>
              </a:tr>
              <a:tr h="7888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몬스터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스테이지 고릴라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잡몹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나무 타며 이동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돌 투척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추가 스테이지에 따른 추가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621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9064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CE7603-3C57-132B-EF90-458B966CB9B4}"/>
              </a:ext>
            </a:extLst>
          </p:cNvPr>
          <p:cNvSpPr txBox="1"/>
          <p:nvPr/>
        </p:nvSpPr>
        <p:spPr>
          <a:xfrm>
            <a:off x="694466" y="706644"/>
            <a:ext cx="3651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01.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게임개요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98838505-E210-841F-EF96-F4363D6C4532}"/>
              </a:ext>
            </a:extLst>
          </p:cNvPr>
          <p:cNvSpPr txBox="1"/>
          <p:nvPr/>
        </p:nvSpPr>
        <p:spPr>
          <a:xfrm>
            <a:off x="1099663" y="1580099"/>
            <a:ext cx="1627235" cy="461594"/>
          </a:xfrm>
          <a:prstGeom prst="rect">
            <a:avLst/>
          </a:prstGeom>
          <a:noFill/>
        </p:spPr>
        <p:txBody>
          <a:bodyPr wrap="non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ko-KR" sz="2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 panose="020B0604020202020204" pitchFamily="34" charset="0"/>
              </a:rPr>
              <a:t> </a:t>
            </a:r>
            <a:r>
              <a:rPr lang="ko-KR" altLang="en-US" sz="24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 panose="020B0604020202020204" pitchFamily="34" charset="0"/>
              </a:rPr>
              <a:t>개발범위</a:t>
            </a:r>
          </a:p>
        </p:txBody>
      </p:sp>
      <p:graphicFrame>
        <p:nvGraphicFramePr>
          <p:cNvPr id="2" name="표 5">
            <a:extLst>
              <a:ext uri="{FF2B5EF4-FFF2-40B4-BE49-F238E27FC236}">
                <a16:creationId xmlns:a16="http://schemas.microsoft.com/office/drawing/2014/main" id="{B1D2A985-5F0D-AAF9-2409-52E48C5A95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187071"/>
              </p:ext>
            </p:extLst>
          </p:nvPr>
        </p:nvGraphicFramePr>
        <p:xfrm>
          <a:off x="1420812" y="2077999"/>
          <a:ext cx="9350376" cy="40733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6792">
                  <a:extLst>
                    <a:ext uri="{9D8B030D-6E8A-4147-A177-3AD203B41FA5}">
                      <a16:colId xmlns:a16="http://schemas.microsoft.com/office/drawing/2014/main" val="4056584520"/>
                    </a:ext>
                  </a:extLst>
                </a:gridCol>
                <a:gridCol w="3116792">
                  <a:extLst>
                    <a:ext uri="{9D8B030D-6E8A-4147-A177-3AD203B41FA5}">
                      <a16:colId xmlns:a16="http://schemas.microsoft.com/office/drawing/2014/main" val="2865843019"/>
                    </a:ext>
                  </a:extLst>
                </a:gridCol>
                <a:gridCol w="3116792">
                  <a:extLst>
                    <a:ext uri="{9D8B030D-6E8A-4147-A177-3AD203B41FA5}">
                      <a16:colId xmlns:a16="http://schemas.microsoft.com/office/drawing/2014/main" val="47288388"/>
                    </a:ext>
                  </a:extLst>
                </a:gridCol>
              </a:tblGrid>
              <a:tr h="618313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필수 개발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추가 구현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929935"/>
                  </a:ext>
                </a:extLst>
              </a:tr>
              <a:tr h="8637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전투 요소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잡몹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처치 시 아이템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오브젝트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몬스터 공격 회피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전투 점수 측정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330196"/>
                  </a:ext>
                </a:extLst>
              </a:tr>
              <a:tr h="8637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난이도 조절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몬스터 공격지수와 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플레이어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스텟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조절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맵 구조 등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264361"/>
                  </a:ext>
                </a:extLst>
              </a:tr>
              <a:tr h="8637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마을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촌장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NPC –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방 찾기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/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만들기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퀘스트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NPC –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퀘스트 수락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보상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상점 </a:t>
                      </a:r>
                      <a:r>
                        <a:rPr lang="en-US" altLang="ko-KR" sz="1400" b="1" dirty="0" err="1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npc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MY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보유 장비 확인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465544"/>
                  </a:ext>
                </a:extLst>
              </a:tr>
              <a:tr h="8637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게임 요소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레벨시스템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레벨에 따른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스텟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UP)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채팅 시스템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플레이어 정보 저장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장비 시스템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상점 시스템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621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4828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CE7603-3C57-132B-EF90-458B966CB9B4}"/>
              </a:ext>
            </a:extLst>
          </p:cNvPr>
          <p:cNvSpPr txBox="1"/>
          <p:nvPr/>
        </p:nvSpPr>
        <p:spPr>
          <a:xfrm>
            <a:off x="694466" y="706644"/>
            <a:ext cx="3651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02.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게임 컨셉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98838505-E210-841F-EF96-F4363D6C4532}"/>
              </a:ext>
            </a:extLst>
          </p:cNvPr>
          <p:cNvSpPr txBox="1"/>
          <p:nvPr/>
        </p:nvSpPr>
        <p:spPr>
          <a:xfrm>
            <a:off x="1099663" y="1580099"/>
            <a:ext cx="2425531" cy="400039"/>
          </a:xfrm>
          <a:prstGeom prst="rect">
            <a:avLst/>
          </a:prstGeom>
          <a:noFill/>
        </p:spPr>
        <p:txBody>
          <a:bodyPr wrap="none" lIns="91374" tIns="45685" rIns="91374" bIns="4568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ko-KR" altLang="en-US" sz="2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 panose="020B0604020202020204" pitchFamily="34" charset="0"/>
              </a:rPr>
              <a:t>플레이 컨셉 </a:t>
            </a:r>
            <a:r>
              <a:rPr lang="en-US" altLang="ko-KR" sz="2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 panose="020B0604020202020204" pitchFamily="34" charset="0"/>
              </a:rPr>
              <a:t>- </a:t>
            </a:r>
            <a:r>
              <a:rPr lang="ko-KR" altLang="en-US" sz="2000" dirty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 panose="020B0604020202020204" pitchFamily="34" charset="0"/>
              </a:rPr>
              <a:t>마을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5212FB-997B-6F7F-D2B6-F50F24E23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66" y="2145707"/>
            <a:ext cx="5648492" cy="315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C9C25CE-FE46-568B-E3D3-2A6045F44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784" b="92568" l="9524" r="89796">
                        <a14:foregroundMark x1="34239" y1="31081" x2="44898" y2="33784"/>
                        <a14:foregroundMark x1="26246" y1="29054" x2="34239" y2="31081"/>
                        <a14:foregroundMark x1="23792" y1="28432" x2="26246" y2="29054"/>
                        <a14:foregroundMark x1="12925" y1="25676" x2="22956" y2="28220"/>
                        <a14:foregroundMark x1="19048" y1="39189" x2="31293" y2="52027"/>
                        <a14:foregroundMark x1="36557" y1="37162" x2="39456" y2="70270"/>
                        <a14:foregroundMark x1="35374" y1="23649" x2="36557" y2="37162"/>
                        <a14:foregroundMark x1="38776" y1="23649" x2="56463" y2="56757"/>
                        <a14:foregroundMark x1="56463" y1="56757" x2="55782" y2="62838"/>
                        <a14:foregroundMark x1="37415" y1="18919" x2="65986" y2="54054"/>
                        <a14:foregroundMark x1="65986" y1="54054" x2="69388" y2="71622"/>
                        <a14:foregroundMark x1="38776" y1="45946" x2="42177" y2="85135"/>
                        <a14:foregroundMark x1="27891" y1="43919" x2="36735" y2="79054"/>
                        <a14:foregroundMark x1="36735" y1="79054" x2="38095" y2="80405"/>
                        <a14:foregroundMark x1="39456" y1="91216" x2="36735" y2="72297"/>
                        <a14:foregroundMark x1="36735" y1="91892" x2="41497" y2="92568"/>
                        <a14:foregroundMark x1="57823" y1="91892" x2="63265" y2="62162"/>
                        <a14:foregroundMark x1="72789" y1="74324" x2="85034" y2="78378"/>
                        <a14:foregroundMark x1="26531" y1="29054" x2="25850" y2="23649"/>
                        <a14:foregroundMark x1="26531" y1="23649" x2="26531" y2="27027"/>
                        <a14:foregroundMark x1="25850" y1="25676" x2="25850" y2="25676"/>
                        <a14:foregroundMark x1="25850" y1="28378" x2="25170" y2="25676"/>
                        <a14:backgroundMark x1="25850" y1="37162" x2="25850" y2="37162"/>
                        <a14:backgroundMark x1="23810" y1="31081" x2="23810" y2="31081"/>
                        <a14:backgroundMark x1="23129" y1="29054" x2="23129" y2="29054"/>
                        <a14:backgroundMark x1="23810" y1="28378" x2="24004" y2="270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0549" y="3855637"/>
            <a:ext cx="1155157" cy="11630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1D170F-8DDB-A207-C568-A416FCB83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784" b="92568" l="9524" r="89796">
                        <a14:foregroundMark x1="34239" y1="31081" x2="44898" y2="33784"/>
                        <a14:foregroundMark x1="26246" y1="29054" x2="34239" y2="31081"/>
                        <a14:foregroundMark x1="23792" y1="28432" x2="26246" y2="29054"/>
                        <a14:foregroundMark x1="12925" y1="25676" x2="22956" y2="28220"/>
                        <a14:foregroundMark x1="19048" y1="39189" x2="31293" y2="52027"/>
                        <a14:foregroundMark x1="36557" y1="37162" x2="39456" y2="70270"/>
                        <a14:foregroundMark x1="35374" y1="23649" x2="36557" y2="37162"/>
                        <a14:foregroundMark x1="38776" y1="23649" x2="56463" y2="56757"/>
                        <a14:foregroundMark x1="56463" y1="56757" x2="55782" y2="62838"/>
                        <a14:foregroundMark x1="37415" y1="18919" x2="65986" y2="54054"/>
                        <a14:foregroundMark x1="65986" y1="54054" x2="69388" y2="71622"/>
                        <a14:foregroundMark x1="38776" y1="45946" x2="42177" y2="85135"/>
                        <a14:foregroundMark x1="27891" y1="43919" x2="36735" y2="79054"/>
                        <a14:foregroundMark x1="36735" y1="79054" x2="38095" y2="80405"/>
                        <a14:foregroundMark x1="39456" y1="91216" x2="36735" y2="72297"/>
                        <a14:foregroundMark x1="36735" y1="91892" x2="41497" y2="92568"/>
                        <a14:foregroundMark x1="57823" y1="91892" x2="63265" y2="62162"/>
                        <a14:foregroundMark x1="72789" y1="74324" x2="85034" y2="78378"/>
                        <a14:foregroundMark x1="26531" y1="29054" x2="25850" y2="23649"/>
                        <a14:foregroundMark x1="26531" y1="23649" x2="26531" y2="27027"/>
                        <a14:foregroundMark x1="25850" y1="25676" x2="25850" y2="25676"/>
                        <a14:foregroundMark x1="25850" y1="28378" x2="25170" y2="25676"/>
                        <a14:backgroundMark x1="25850" y1="37162" x2="25850" y2="37162"/>
                        <a14:backgroundMark x1="23810" y1="31081" x2="23810" y2="31081"/>
                        <a14:backgroundMark x1="23129" y1="29054" x2="23129" y2="29054"/>
                        <a14:backgroundMark x1="23810" y1="28378" x2="24004" y2="270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284744" y="3725009"/>
            <a:ext cx="1155157" cy="11630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0265269-6361-3ED5-6C3F-898D08E89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784" b="92568" l="9524" r="89796">
                        <a14:foregroundMark x1="34239" y1="31081" x2="44898" y2="33784"/>
                        <a14:foregroundMark x1="26246" y1="29054" x2="34239" y2="31081"/>
                        <a14:foregroundMark x1="23792" y1="28432" x2="26246" y2="29054"/>
                        <a14:foregroundMark x1="12925" y1="25676" x2="22956" y2="28220"/>
                        <a14:foregroundMark x1="19048" y1="39189" x2="31293" y2="52027"/>
                        <a14:foregroundMark x1="36557" y1="37162" x2="39456" y2="70270"/>
                        <a14:foregroundMark x1="35374" y1="23649" x2="36557" y2="37162"/>
                        <a14:foregroundMark x1="38776" y1="23649" x2="56463" y2="56757"/>
                        <a14:foregroundMark x1="56463" y1="56757" x2="55782" y2="62838"/>
                        <a14:foregroundMark x1="37415" y1="18919" x2="65986" y2="54054"/>
                        <a14:foregroundMark x1="65986" y1="54054" x2="69388" y2="71622"/>
                        <a14:foregroundMark x1="38776" y1="45946" x2="42177" y2="85135"/>
                        <a14:foregroundMark x1="27891" y1="43919" x2="36735" y2="79054"/>
                        <a14:foregroundMark x1="36735" y1="79054" x2="38095" y2="80405"/>
                        <a14:foregroundMark x1="39456" y1="91216" x2="36735" y2="72297"/>
                        <a14:foregroundMark x1="36735" y1="91892" x2="41497" y2="92568"/>
                        <a14:foregroundMark x1="57823" y1="91892" x2="63265" y2="62162"/>
                        <a14:foregroundMark x1="72789" y1="74324" x2="85034" y2="78378"/>
                        <a14:foregroundMark x1="26531" y1="29054" x2="25850" y2="23649"/>
                        <a14:foregroundMark x1="26531" y1="23649" x2="26531" y2="27027"/>
                        <a14:foregroundMark x1="25850" y1="25676" x2="25850" y2="25676"/>
                        <a14:foregroundMark x1="25850" y1="28378" x2="25170" y2="25676"/>
                        <a14:backgroundMark x1="25850" y1="37162" x2="25850" y2="37162"/>
                        <a14:backgroundMark x1="23810" y1="31081" x2="23810" y2="31081"/>
                        <a14:backgroundMark x1="23129" y1="29054" x2="23129" y2="29054"/>
                        <a14:backgroundMark x1="23810" y1="28378" x2="24004" y2="270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87601" y="3855637"/>
            <a:ext cx="1155157" cy="11630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593DF06-702F-DCD8-853C-11DFEB7F25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86" b="95000" l="8130" r="89431">
                        <a14:foregroundMark x1="18699" y1="47857" x2="10569" y2="67857"/>
                        <a14:foregroundMark x1="15447" y1="67857" x2="24390" y2="72143"/>
                        <a14:foregroundMark x1="14634" y1="72143" x2="38211" y2="72857"/>
                        <a14:foregroundMark x1="31707" y1="81429" x2="39024" y2="90000"/>
                        <a14:foregroundMark x1="33333" y1="93571" x2="40650" y2="95714"/>
                        <a14:foregroundMark x1="63415" y1="95714" x2="62602" y2="74286"/>
                        <a14:foregroundMark x1="83740" y1="85000" x2="60163" y2="66429"/>
                        <a14:foregroundMark x1="48780" y1="9286" x2="48780" y2="92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20190" y="3855637"/>
            <a:ext cx="931310" cy="10600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13956C-5C32-E262-CB8C-7C31E8B28115}"/>
              </a:ext>
            </a:extLst>
          </p:cNvPr>
          <p:cNvSpPr txBox="1"/>
          <p:nvPr/>
        </p:nvSpPr>
        <p:spPr>
          <a:xfrm>
            <a:off x="1486745" y="5522776"/>
            <a:ext cx="406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공룡 마을에서 모인 플레이어 공룡들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….</a:t>
            </a:r>
            <a:endParaRPr lang="ko-KR" altLang="en-US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92AED8-89C3-74F1-9D5F-F98C85D16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45707"/>
            <a:ext cx="5614091" cy="315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9540A1-F70D-46C1-006E-A3BC7CBC2376}"/>
              </a:ext>
            </a:extLst>
          </p:cNvPr>
          <p:cNvSpPr txBox="1"/>
          <p:nvPr/>
        </p:nvSpPr>
        <p:spPr>
          <a:xfrm>
            <a:off x="6818165" y="5522776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원래 세계로 돌아가기 위해 동료를 모아 </a:t>
            </a:r>
            <a:b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NPC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와 접촉해서 퀘스트를 받아 수행하라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00AC8011-479D-1170-40C5-075DDC185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607" b="91703" l="9569" r="89952">
                        <a14:foregroundMark x1="39234" y1="14847" x2="42105" y2="45415"/>
                        <a14:foregroundMark x1="42105" y1="45415" x2="55502" y2="54585"/>
                        <a14:foregroundMark x1="44019" y1="11354" x2="33493" y2="37555"/>
                        <a14:foregroundMark x1="33493" y1="37555" x2="46890" y2="62882"/>
                        <a14:foregroundMark x1="46890" y1="62882" x2="54545" y2="63755"/>
                        <a14:foregroundMark x1="33971" y1="12227" x2="44019" y2="44541"/>
                        <a14:foregroundMark x1="44019" y1="44541" x2="45933" y2="45415"/>
                        <a14:foregroundMark x1="35885" y1="20087" x2="68900" y2="46288"/>
                        <a14:foregroundMark x1="68900" y1="46288" x2="68900" y2="47162"/>
                        <a14:foregroundMark x1="35885" y1="22707" x2="43062" y2="57642"/>
                        <a14:foregroundMark x1="29665" y1="19214" x2="38278" y2="48908"/>
                        <a14:foregroundMark x1="21053" y1="71616" x2="38278" y2="38865"/>
                        <a14:foregroundMark x1="24880" y1="52838" x2="28230" y2="43668"/>
                        <a14:foregroundMark x1="22967" y1="47598" x2="22488" y2="59389"/>
                        <a14:foregroundMark x1="41148" y1="78603" x2="41148" y2="89956"/>
                        <a14:foregroundMark x1="33493" y1="89083" x2="36364" y2="68996"/>
                        <a14:foregroundMark x1="62201" y1="89520" x2="66986" y2="70306"/>
                        <a14:foregroundMark x1="68421" y1="89956" x2="70813" y2="68996"/>
                        <a14:foregroundMark x1="64593" y1="91703" x2="58373" y2="89956"/>
                        <a14:foregroundMark x1="68421" y1="62882" x2="87081" y2="77729"/>
                        <a14:foregroundMark x1="59330" y1="61572" x2="87556" y2="84470"/>
                        <a14:backgroundMark x1="87081" y1="87773" x2="96651" y2="86463"/>
                        <a14:backgroundMark x1="85646" y1="87336" x2="98565" y2="864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296" y="3234587"/>
            <a:ext cx="1888960" cy="206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63A2D66-68D5-A49D-4D66-A98151C214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784" b="92568" l="9524" r="89796">
                        <a14:foregroundMark x1="34239" y1="31081" x2="44898" y2="33784"/>
                        <a14:foregroundMark x1="26246" y1="29054" x2="34239" y2="31081"/>
                        <a14:foregroundMark x1="23792" y1="28432" x2="26246" y2="29054"/>
                        <a14:foregroundMark x1="12925" y1="25676" x2="22956" y2="28220"/>
                        <a14:foregroundMark x1="19048" y1="39189" x2="31293" y2="52027"/>
                        <a14:foregroundMark x1="36557" y1="37162" x2="39456" y2="70270"/>
                        <a14:foregroundMark x1="35374" y1="23649" x2="36557" y2="37162"/>
                        <a14:foregroundMark x1="38776" y1="23649" x2="56463" y2="56757"/>
                        <a14:foregroundMark x1="56463" y1="56757" x2="55782" y2="62838"/>
                        <a14:foregroundMark x1="37415" y1="18919" x2="65986" y2="54054"/>
                        <a14:foregroundMark x1="65986" y1="54054" x2="69388" y2="71622"/>
                        <a14:foregroundMark x1="38776" y1="45946" x2="42177" y2="85135"/>
                        <a14:foregroundMark x1="27891" y1="43919" x2="36735" y2="79054"/>
                        <a14:foregroundMark x1="36735" y1="79054" x2="38095" y2="80405"/>
                        <a14:foregroundMark x1="39456" y1="91216" x2="36735" y2="72297"/>
                        <a14:foregroundMark x1="36735" y1="91892" x2="41497" y2="92568"/>
                        <a14:foregroundMark x1="57823" y1="91892" x2="63265" y2="62162"/>
                        <a14:foregroundMark x1="72789" y1="74324" x2="85034" y2="78378"/>
                        <a14:foregroundMark x1="26531" y1="29054" x2="25850" y2="23649"/>
                        <a14:foregroundMark x1="26531" y1="23649" x2="26531" y2="27027"/>
                        <a14:foregroundMark x1="25850" y1="25676" x2="25850" y2="25676"/>
                        <a14:foregroundMark x1="25850" y1="28378" x2="25170" y2="25676"/>
                        <a14:backgroundMark x1="25850" y1="37162" x2="25850" y2="37162"/>
                        <a14:backgroundMark x1="23810" y1="31081" x2="23810" y2="31081"/>
                        <a14:backgroundMark x1="23129" y1="29054" x2="23129" y2="29054"/>
                        <a14:backgroundMark x1="23810" y1="28378" x2="24004" y2="27027"/>
                      </a14:backgroundRemoval>
                    </a14:imgEffect>
                  </a14:imgLayer>
                </a14:imgProps>
              </a:ext>
            </a:extLst>
          </a:blip>
          <a:srcRect l="123" t="-4111" r="-123" b="21670"/>
          <a:stretch/>
        </p:blipFill>
        <p:spPr>
          <a:xfrm flipH="1">
            <a:off x="6448507" y="3586838"/>
            <a:ext cx="2069190" cy="171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99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1507</TotalTime>
  <Words>997</Words>
  <Application>Microsoft Office PowerPoint</Application>
  <PresentationFormat>와이드스크린</PresentationFormat>
  <Paragraphs>317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5" baseType="lpstr">
      <vt:lpstr>에스코어 드림 4 Regular</vt:lpstr>
      <vt:lpstr>에스코어 드림 3 Light</vt:lpstr>
      <vt:lpstr>에스코어 드림 6 Bold</vt:lpstr>
      <vt:lpstr>에스코어 드림 7 ExtraBold</vt:lpstr>
      <vt:lpstr>맑은 고딕</vt:lpstr>
      <vt:lpstr>에스코어 드림 5 Medium</vt:lpstr>
      <vt:lpstr>Wingdings</vt:lpstr>
      <vt:lpstr>Galmuri11 Bold</vt:lpstr>
      <vt:lpstr>Galmuri11 Regular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미영</dc:creator>
  <cp:lastModifiedBy>미영 엄</cp:lastModifiedBy>
  <cp:revision>18</cp:revision>
  <dcterms:created xsi:type="dcterms:W3CDTF">2023-04-10T08:23:41Z</dcterms:created>
  <dcterms:modified xsi:type="dcterms:W3CDTF">2023-09-25T18:43:47Z</dcterms:modified>
</cp:coreProperties>
</file>